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345" r:id="rId2"/>
    <p:sldId id="267" r:id="rId3"/>
    <p:sldId id="348" r:id="rId4"/>
    <p:sldId id="256" r:id="rId5"/>
    <p:sldId id="268" r:id="rId6"/>
    <p:sldId id="257" r:id="rId7"/>
    <p:sldId id="258" r:id="rId8"/>
    <p:sldId id="262" r:id="rId9"/>
    <p:sldId id="263" r:id="rId10"/>
    <p:sldId id="265" r:id="rId11"/>
    <p:sldId id="266" r:id="rId12"/>
    <p:sldId id="288" r:id="rId13"/>
    <p:sldId id="289" r:id="rId14"/>
    <p:sldId id="273" r:id="rId15"/>
    <p:sldId id="275" r:id="rId16"/>
    <p:sldId id="281" r:id="rId17"/>
    <p:sldId id="282" r:id="rId18"/>
    <p:sldId id="279" r:id="rId19"/>
    <p:sldId id="283" r:id="rId20"/>
    <p:sldId id="284" r:id="rId21"/>
    <p:sldId id="346" r:id="rId22"/>
    <p:sldId id="285" r:id="rId23"/>
    <p:sldId id="290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47" r:id="rId69"/>
    <p:sldId id="337" r:id="rId70"/>
    <p:sldId id="338" r:id="rId71"/>
    <p:sldId id="339" r:id="rId72"/>
    <p:sldId id="364" r:id="rId73"/>
    <p:sldId id="350" r:id="rId74"/>
    <p:sldId id="351" r:id="rId75"/>
    <p:sldId id="352" r:id="rId76"/>
    <p:sldId id="353" r:id="rId77"/>
    <p:sldId id="354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63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655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2F5C3-618E-4594-BC3D-763C69085CF5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13ACF-8385-42B8-8D27-018AC3153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78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58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27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00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06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87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35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8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26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45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01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7D7C1B-32EA-4027-A72D-31DE84A4228C}" type="slidenum">
              <a:rPr lang="en-US"/>
              <a:pPr/>
              <a:t>19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83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06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DFDD75-0E7E-4ECE-BCAD-7413E5774586}" type="slidenum">
              <a:rPr lang="en-US"/>
              <a:pPr/>
              <a:t>20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74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67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C0CD25-74E1-4280-97AA-40834C8B6737}" type="slidenum">
              <a:rPr lang="en-US"/>
              <a:pPr/>
              <a:t>22</a:t>
            </a:fld>
            <a:endParaRPr 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98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6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12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06D27-70EA-4ADE-BAC9-DC0B862E8EC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497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02F72C-DA4F-454B-8502-CBDAF4FB52D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33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4288B-E505-45A2-ADD7-E52C2005A4E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99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F41F21-3E8C-4FD4-A109-490EFB98598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95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04DB0E-9EA4-45B6-B042-0DE46117C65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65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231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FDA5D-204B-45A4-8686-C8F8D7E1EE9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94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A777D2-1EEE-4A51-8856-C958695E8A2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43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A4ED6-EBF9-4F71-8A3F-13EDC3C71CA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797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4669E6-B7C0-4A4D-8A8C-DE8055DB4AF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982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3F5E22-F192-4D89-B3D0-3E60736F728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06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987ECC-C04A-4891-BA20-24B00409E73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731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638D75-8DA1-4FEF-9566-62AB2E8CFBA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620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2BC572-7823-496D-B2FB-60A76C599AA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64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D808E5-F0F9-4AC8-B6C9-74247D1B967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553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E2F4F3-2053-457F-9CBB-143BAE1A71B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1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36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B0895C-C5D0-4BE1-91D5-1393794C615D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679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92B259-1D0B-4F14-B148-72DA42969C6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785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B785D-05CE-4A59-9D51-F7EB99ACC9D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349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D1978A-E75F-49AE-B472-F35B430A088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29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9D347F-7B77-4485-844B-4B7E80949D3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678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837F2A-75B6-45A7-A1B3-8441655EFD70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65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B0AF10-4C98-438E-B45D-98F20EC34B5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127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CB9F45-87D8-4B40-9E3C-BEE7EC5CEAA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697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DA4A19-A0D3-4B41-94A2-1310083B1814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978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B54F2D-3675-47FC-85C9-A732CF5EA0CD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91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937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45C9D4-8B2F-4B81-91AC-7CC71A69A6C9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079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401DC3-2709-46F4-BF82-48DE4104E4B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360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190B07-995D-42E5-942E-E74CBDF8628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725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32A6E4-2A01-483E-823B-0031844792A4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239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2126E3-F32F-4AB5-BD2E-3D03403579C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665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A55463-149F-49F6-AB0A-E129F892497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540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69A59C-58B8-4980-94B9-0F3CD41F54DF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133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7D77CB-1AC0-4726-9260-384E78BF6A97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901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826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2967DB-C2F6-40C7-9D3C-54F14207D9CA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473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963F3E-DDB4-4973-A0E1-52405821348F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0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478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A9BB9D-58D2-46D4-B1FC-273688E57A43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581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CCB84E-A354-43FE-AE2F-865AB5566CC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583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A64E40-49D3-4B8D-A841-1371A2D26267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802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D589B6-3DB8-46A6-A7DB-C2242AFA375D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532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609D7F-41A1-46A5-9731-A40F25B8EF9E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817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40F4C0-6217-4B89-96C1-13DCABF557CC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037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7D174E-7F3A-4B2A-9466-C1B6640477B1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994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CE34D1-0A20-4FEF-8743-6F43214AF27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358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226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88493F-55F0-4208-B28C-C72E9FC85055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25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224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DDF341-5624-4069-8551-EF2AEDC2B8F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920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58B788-E673-4CCD-A0A1-3D5BC6A2A1C0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882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7D77CB-1AC0-4726-9260-384E78BF6A97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901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47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8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33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.png"/><Relationship Id="rId4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1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oleObject" Target="../embeddings/oleObject1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14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7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18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9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8.png"/><Relationship Id="rId4" Type="http://schemas.openxmlformats.org/officeDocument/2006/relationships/oleObject" Target="../embeddings/oleObject20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odor/metagenomicsTools/blob/master/src/dynamicProgramming/NeedlemanWunsch.java" TargetMode="External"/><Relationship Id="rId2" Type="http://schemas.openxmlformats.org/officeDocument/2006/relationships/hyperlink" Target="https://github.com/afodor/metagenomicsTools/blob/master/src/dynamicProgramming/NeedlemanWunschMultiThreaded.jav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953000" y="2286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  <a:p>
            <a:r>
              <a:rPr lang="en-US" dirty="0"/>
              <a:t>Multi-threaded dynamic programming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304800" y="457200"/>
          <a:ext cx="5296525" cy="165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2" name="Bitmap Image" r:id="rId4" imgW="12088912" imgH="3780952" progId="PBrush">
                  <p:embed/>
                </p:oleObj>
              </mc:Choice>
              <mc:Fallback>
                <p:oleObj name="Bitmap Image" r:id="rId4" imgW="12088912" imgH="3780952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7200"/>
                        <a:ext cx="5296525" cy="165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609600" y="2389188"/>
          <a:ext cx="5296525" cy="123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3" name="Bitmap Image" r:id="rId6" imgW="11971429" imgH="2790476" progId="PBrush">
                  <p:embed/>
                </p:oleObj>
              </mc:Choice>
              <mc:Fallback>
                <p:oleObj name="Bitmap Image" r:id="rId6" imgW="11971429" imgH="2790476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389188"/>
                        <a:ext cx="5296525" cy="1234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533400" y="3733800"/>
          <a:ext cx="5296525" cy="954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4" name="Bitmap Image" r:id="rId8" imgW="11946017" imgH="2152951" progId="PBrush">
                  <p:embed/>
                </p:oleObj>
              </mc:Choice>
              <mc:Fallback>
                <p:oleObj name="Bitmap Image" r:id="rId8" imgW="11946017" imgH="2152951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5296525" cy="954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762000" y="4808928"/>
          <a:ext cx="4038600" cy="181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name="Bitmap Image" r:id="rId10" imgW="8857143" imgH="3982006" progId="PBrush">
                  <p:embed/>
                </p:oleObj>
              </mc:Choice>
              <mc:Fallback>
                <p:oleObj name="Bitmap Image" r:id="rId10" imgW="8857143" imgH="3982006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8928"/>
                        <a:ext cx="4038600" cy="181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flipH="1">
            <a:off x="5715000" y="31242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48400" y="2590800"/>
            <a:ext cx="28098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get the probability of</a:t>
            </a:r>
          </a:p>
          <a:p>
            <a:r>
              <a:rPr lang="en-US" dirty="0"/>
              <a:t>our sequence under a</a:t>
            </a:r>
          </a:p>
          <a:p>
            <a:r>
              <a:rPr lang="en-US" dirty="0"/>
              <a:t>random model, we</a:t>
            </a:r>
          </a:p>
          <a:p>
            <a:r>
              <a:rPr lang="en-US" dirty="0"/>
              <a:t>multiply all the probabilities</a:t>
            </a:r>
          </a:p>
          <a:p>
            <a:r>
              <a:rPr lang="en-US" dirty="0"/>
              <a:t>together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0"/>
            <a:ext cx="793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very unlikely that you will pick up a “protein” die and roll the entire alignment!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838200" y="1143000"/>
          <a:ext cx="609600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Bitmap Image" r:id="rId4" imgW="11946017" imgH="2152951" progId="PBrush">
                  <p:embed/>
                </p:oleObj>
              </mc:Choice>
              <mc:Fallback>
                <p:oleObj name="Bitmap Image" r:id="rId4" imgW="11946017" imgH="2152951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6096000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676400" y="2254250"/>
          <a:ext cx="46482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Bitmap Image" r:id="rId6" imgW="8857143" imgH="3982006" progId="PBrush">
                  <p:embed/>
                </p:oleObj>
              </mc:Choice>
              <mc:Fallback>
                <p:oleObj name="Bitmap Image" r:id="rId6" imgW="8857143" imgH="3982006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54250"/>
                        <a:ext cx="46482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9925" y="193675"/>
            <a:ext cx="3868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about the Match model?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46125" y="4765675"/>
            <a:ext cx="26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4199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09600" y="-76200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calculate p(</a:t>
            </a:r>
            <a:r>
              <a:rPr lang="en-US" dirty="0" err="1"/>
              <a:t>x,y|M</a:t>
            </a:r>
            <a:r>
              <a:rPr lang="en-US" dirty="0"/>
              <a:t>) naively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9600" y="304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We’ll define p(</a:t>
            </a:r>
            <a:r>
              <a:rPr lang="en-US" dirty="0" err="1"/>
              <a:t>x,y|M</a:t>
            </a:r>
            <a:r>
              <a:rPr lang="en-US" dirty="0"/>
              <a:t>) as the frequency of seeing a pair of residues aligned against each other from the first 200 pfam families…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914400"/>
            <a:ext cx="90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Considering all pairwise sequences in the alignment, how often do we see each substitution?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57200" y="25892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" y="27416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4199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09600" y="-76200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calculate p(</a:t>
            </a:r>
            <a:r>
              <a:rPr lang="en-US" dirty="0" err="1"/>
              <a:t>x,y|M</a:t>
            </a:r>
            <a:r>
              <a:rPr lang="en-US" dirty="0"/>
              <a:t>) naively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304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We’ll define p(</a:t>
            </a:r>
            <a:r>
              <a:rPr lang="en-US" dirty="0" err="1"/>
              <a:t>x,y|M</a:t>
            </a:r>
            <a:r>
              <a:rPr lang="en-US" dirty="0"/>
              <a:t>) as the frequency of seeing a pair of residues aligned against each other from the first 200 pfam families…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914400"/>
            <a:ext cx="90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Considering all pairwise sequences in the alignment, how often do we see each substitution?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" y="25892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57200" y="2819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" y="457200"/>
            <a:ext cx="6934200" cy="4293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200" y="87868"/>
            <a:ext cx="897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the alignment of the first 200 residues, an A to A transition occurred ~1.5% of the time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600200" y="381000"/>
            <a:ext cx="2286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5625059"/>
            <a:ext cx="2743200" cy="1232941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 flipH="1">
            <a:off x="3810000" y="60198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4400" y="5791200"/>
            <a:ext cx="19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estimate of </a:t>
            </a:r>
            <a:r>
              <a:rPr lang="en-US" dirty="0" err="1"/>
              <a:t>p</a:t>
            </a:r>
            <a:r>
              <a:rPr lang="en-US" baseline="-25000" dirty="0" err="1"/>
              <a:t>aa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6172200"/>
            <a:ext cx="4228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sequences in an alignment are </a:t>
            </a:r>
          </a:p>
          <a:p>
            <a:r>
              <a:rPr lang="en-US" dirty="0"/>
              <a:t>Related, how often does an ala stay an ala?</a:t>
            </a:r>
          </a:p>
        </p:txBody>
      </p:sp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4834811"/>
            <a:ext cx="4038600" cy="7277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533400"/>
            <a:ext cx="815340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76200"/>
            <a:ext cx="366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pfam derived substitution matrix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5562600"/>
            <a:ext cx="8135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Ala is most likely to stay an Ala, but </a:t>
            </a:r>
            <a:r>
              <a:rPr lang="en-US" dirty="0" err="1"/>
              <a:t>Gly</a:t>
            </a:r>
            <a:r>
              <a:rPr lang="en-US" dirty="0"/>
              <a:t> or Ser (similar AAs) or almost as good…</a:t>
            </a:r>
          </a:p>
          <a:p>
            <a:endParaRPr lang="en-US" dirty="0"/>
          </a:p>
          <a:p>
            <a:r>
              <a:rPr lang="en-US" dirty="0" err="1"/>
              <a:t>Isoleucine</a:t>
            </a:r>
            <a:r>
              <a:rPr lang="en-US" dirty="0"/>
              <a:t> is likely to stay an ILE, but LEU is almost as good (and VAL is a little better!)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533400"/>
            <a:ext cx="54673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600200" y="59436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http://www.neb.com/nebecomm/tech_reference/images/amino.gif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04800"/>
            <a:ext cx="538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compare to an “official” </a:t>
            </a:r>
            <a:r>
              <a:rPr lang="en-US" dirty="0" err="1"/>
              <a:t>substituion</a:t>
            </a:r>
            <a:r>
              <a:rPr lang="en-US" dirty="0"/>
              <a:t> matrix?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9906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762000"/>
            <a:ext cx="3895725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1752600"/>
            <a:ext cx="539966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91200" y="6019800"/>
            <a:ext cx="150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PFAM Derived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3041784" y="3359017"/>
            <a:ext cx="1753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Blossom Derived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096000" y="1295400"/>
            <a:ext cx="3048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1200" y="107846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56194" y="26670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10400" y="266700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6324600"/>
            <a:ext cx="876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this ion channel pore, HH, CC and PP are observed less often than in the Blossom derived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" y="152400"/>
            <a:ext cx="7411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broad but imperfect agreement between BLOSSOM 50 and our own</a:t>
            </a:r>
          </a:p>
          <a:p>
            <a:r>
              <a:rPr lang="en-US" dirty="0"/>
              <a:t>(somewhat sloppily derived!) PFAM </a:t>
            </a:r>
            <a:r>
              <a:rPr lang="en-US" dirty="0" err="1"/>
              <a:t>substituion</a:t>
            </a:r>
            <a:r>
              <a:rPr lang="en-US" dirty="0"/>
              <a:t> matrix.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228600" y="193675"/>
            <a:ext cx="84190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/>
              <a:t>A substitution matrix is just a description of a training set describing what it means to have a match</a:t>
            </a:r>
          </a:p>
        </p:txBody>
      </p:sp>
      <p:graphicFrame>
        <p:nvGraphicFramePr>
          <p:cNvPr id="79876" name="Object 4"/>
          <p:cNvGraphicFramePr>
            <a:graphicFrameLocks noChangeAspect="1"/>
          </p:cNvGraphicFramePr>
          <p:nvPr/>
        </p:nvGraphicFramePr>
        <p:xfrm>
          <a:off x="1143000" y="844550"/>
          <a:ext cx="6096000" cy="349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1" name="Bitmap Image" r:id="rId4" imgW="11447619" imgH="6571429" progId="PBrush">
                  <p:embed/>
                </p:oleObj>
              </mc:Choice>
              <mc:Fallback>
                <p:oleObj name="Bitmap Image" r:id="rId4" imgW="11447619" imgH="657142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44550"/>
                        <a:ext cx="6096000" cy="349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974725" y="4765675"/>
            <a:ext cx="5095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you expect from matched residues</a:t>
            </a:r>
          </a:p>
        </p:txBody>
      </p:sp>
      <p:sp>
        <p:nvSpPr>
          <p:cNvPr id="79878" name="Line 6"/>
          <p:cNvSpPr>
            <a:spLocks noChangeShapeType="1"/>
          </p:cNvSpPr>
          <p:nvPr/>
        </p:nvSpPr>
        <p:spPr bwMode="auto">
          <a:xfrm>
            <a:off x="838200" y="5257800"/>
            <a:ext cx="548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838200" y="5334000"/>
            <a:ext cx="5400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you expect from unmatched residues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228600"/>
            <a:ext cx="853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pairwise alignment algorithms </a:t>
            </a:r>
            <a:endParaRPr lang="en-US" dirty="0"/>
          </a:p>
          <a:p>
            <a:endParaRPr lang="en-US" dirty="0"/>
          </a:p>
          <a:p>
            <a:r>
              <a:rPr lang="en-US" dirty="0"/>
              <a:t>Given two sequences:  EVLISPISHERE ELVIRAISHERE</a:t>
            </a:r>
          </a:p>
          <a:p>
            <a:endParaRPr lang="en-US" dirty="0"/>
          </a:p>
          <a:p>
            <a:r>
              <a:rPr lang="en-US" dirty="0"/>
              <a:t>find the </a:t>
            </a:r>
            <a:r>
              <a:rPr lang="en-US" dirty="0">
                <a:solidFill>
                  <a:srgbClr val="FF0000"/>
                </a:solidFill>
              </a:rPr>
              <a:t>best alignment</a:t>
            </a:r>
            <a:r>
              <a:rPr lang="en-US" dirty="0"/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EVLISPISHERE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ELVIRAISHERE</a:t>
            </a:r>
          </a:p>
          <a:p>
            <a:endParaRPr lang="en-US" dirty="0"/>
          </a:p>
          <a:p>
            <a:r>
              <a:rPr lang="en-US" dirty="0"/>
              <a:t>First we define what we mean by </a:t>
            </a:r>
            <a:r>
              <a:rPr lang="en-US" dirty="0">
                <a:solidFill>
                  <a:srgbClr val="FF0000"/>
                </a:solidFill>
              </a:rPr>
              <a:t>best alignment </a:t>
            </a:r>
            <a:r>
              <a:rPr lang="en-US" dirty="0"/>
              <a:t>	</a:t>
            </a:r>
          </a:p>
          <a:p>
            <a:r>
              <a:rPr lang="en-US" dirty="0"/>
              <a:t>From this we will define a </a:t>
            </a:r>
            <a:r>
              <a:rPr lang="en-US" dirty="0">
                <a:solidFill>
                  <a:srgbClr val="FF0000"/>
                </a:solidFill>
              </a:rPr>
              <a:t>substitution matrix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2" name="Object 2"/>
          <p:cNvGraphicFramePr>
            <a:graphicFrameLocks noChangeAspect="1"/>
          </p:cNvGraphicFramePr>
          <p:nvPr/>
        </p:nvGraphicFramePr>
        <p:xfrm>
          <a:off x="1143000" y="844550"/>
          <a:ext cx="6096000" cy="349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5" name="Bitmap Image" r:id="rId4" imgW="11447619" imgH="6571429" progId="PBrush">
                  <p:embed/>
                </p:oleObj>
              </mc:Choice>
              <mc:Fallback>
                <p:oleObj name="Bitmap Image" r:id="rId4" imgW="11447619" imgH="657142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44550"/>
                        <a:ext cx="6096000" cy="349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3" name="Line 3"/>
          <p:cNvSpPr>
            <a:spLocks noChangeShapeType="1"/>
          </p:cNvSpPr>
          <p:nvPr/>
        </p:nvSpPr>
        <p:spPr bwMode="auto">
          <a:xfrm flipV="1">
            <a:off x="1828800" y="2971800"/>
            <a:ext cx="17526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311315" y="4689475"/>
            <a:ext cx="8223085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This is the “score” of the alignment…</a:t>
            </a:r>
          </a:p>
          <a:p>
            <a:r>
              <a:rPr lang="en-US" dirty="0"/>
              <a:t>By working in log space, we avoid overflow errors.</a:t>
            </a:r>
          </a:p>
          <a:p>
            <a:endParaRPr lang="en-US" dirty="0"/>
          </a:p>
          <a:p>
            <a:r>
              <a:rPr lang="en-US" dirty="0"/>
              <a:t>The substitution matrix saves from having to calculate                      over and over again.</a:t>
            </a:r>
          </a:p>
          <a:p>
            <a:br>
              <a:rPr lang="en-US" dirty="0"/>
            </a:br>
            <a:r>
              <a:rPr lang="en-US" dirty="0"/>
              <a:t>It is integer because integer calculations are more efficient.</a:t>
            </a:r>
          </a:p>
          <a:p>
            <a:r>
              <a:rPr lang="en-US" dirty="0"/>
              <a:t>(trade a little bit of accuracy for speed and memory)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53340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192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57200" y="381000"/>
            <a:ext cx="856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 most substitution matrices are integers (representing rounded log probabilities)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898525" y="2378075"/>
            <a:ext cx="72040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A key assumption is independence.  What happens in one</a:t>
            </a:r>
          </a:p>
          <a:p>
            <a:r>
              <a:rPr lang="en-US" dirty="0"/>
              <a:t>part of the sequence does not effect another..</a:t>
            </a: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746125" y="3581400"/>
            <a:ext cx="6316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This is a terrible assumption for structural RNA…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1668"/>
            <a:ext cx="338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let’s return to our alignment…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04800"/>
            <a:ext cx="4038600" cy="18161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4876800" y="14110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EVLISPISHERE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ELVIRAISHERE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00400" y="2133600"/>
            <a:ext cx="6096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400" y="2554069"/>
            <a:ext cx="623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think of this odd-ratio as how much more likely is it </a:t>
            </a:r>
          </a:p>
          <a:p>
            <a:r>
              <a:rPr lang="en-US" dirty="0"/>
              <a:t>that the sequences are related that we would expect by chance?</a:t>
            </a:r>
          </a:p>
        </p:txBody>
      </p:sp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2133600"/>
            <a:ext cx="171184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81000" y="3581400"/>
            <a:ext cx="8292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odds are 13 million to 1 that we could have seen such a good alignment by chance</a:t>
            </a:r>
          </a:p>
          <a:p>
            <a:r>
              <a:rPr lang="en-US" dirty="0"/>
              <a:t>(given our “background” model derived from the PFAM alignment)</a:t>
            </a:r>
          </a:p>
          <a:p>
            <a:r>
              <a:rPr lang="en-US" dirty="0"/>
              <a:t>(But that 13 million to 1 is a little </a:t>
            </a:r>
            <a:r>
              <a:rPr lang="en-US" dirty="0" err="1"/>
              <a:t>mis</a:t>
            </a:r>
            <a:r>
              <a:rPr lang="en-US" dirty="0"/>
              <a:t>-leading…)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7222" y="990600"/>
            <a:ext cx="441677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81000" y="1600200"/>
            <a:ext cx="42841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this is not centered at zero..</a:t>
            </a:r>
          </a:p>
          <a:p>
            <a:r>
              <a:rPr lang="en-US" dirty="0"/>
              <a:t>If the assumptions of the training set</a:t>
            </a:r>
          </a:p>
          <a:p>
            <a:r>
              <a:rPr lang="en-US" dirty="0"/>
              <a:t>are off by even a little, the log-odds ratio</a:t>
            </a:r>
          </a:p>
          <a:p>
            <a:r>
              <a:rPr lang="en-US" dirty="0"/>
              <a:t>can be biased in one direction or another.</a:t>
            </a:r>
          </a:p>
          <a:p>
            <a:endParaRPr lang="en-US" dirty="0"/>
          </a:p>
          <a:p>
            <a:r>
              <a:rPr lang="en-US" dirty="0"/>
              <a:t>“ELIVSISEVERYWHERE” does not have</a:t>
            </a:r>
          </a:p>
          <a:p>
            <a:r>
              <a:rPr lang="en-US" dirty="0"/>
              <a:t>the expected background distribution</a:t>
            </a:r>
          </a:p>
          <a:p>
            <a:r>
              <a:rPr lang="en-US" dirty="0"/>
              <a:t>(so the 13 million to 1 estimate is an </a:t>
            </a:r>
          </a:p>
          <a:p>
            <a:r>
              <a:rPr lang="en-US" dirty="0"/>
              <a:t>over-estimate of the significance caused by </a:t>
            </a:r>
          </a:p>
          <a:p>
            <a:r>
              <a:rPr lang="en-US" dirty="0"/>
              <a:t>an inadequately defined training set)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228600"/>
            <a:ext cx="739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(many times) randomly scramble the order of residues in our alignment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410200" y="6096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2"/>
          <p:cNvSpPr txBox="1">
            <a:spLocks noChangeArrowheads="1"/>
          </p:cNvSpPr>
          <p:nvPr/>
        </p:nvSpPr>
        <p:spPr bwMode="auto">
          <a:xfrm>
            <a:off x="822325" y="269875"/>
            <a:ext cx="309366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We have our scoring function…</a:t>
            </a:r>
          </a:p>
          <a:p>
            <a:r>
              <a:rPr lang="en-US" dirty="0"/>
              <a:t>:</a:t>
            </a: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1600200" y="1219200"/>
          <a:ext cx="46482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3" name="Bitmap Image" r:id="rId4" imgW="8857143" imgH="3982006" progId="PBrush">
                  <p:embed/>
                </p:oleObj>
              </mc:Choice>
              <mc:Fallback>
                <p:oleObj name="Bitmap Image" r:id="rId4" imgW="8857143" imgH="3982006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219200"/>
                        <a:ext cx="46482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5"/>
          <p:cNvSpPr txBox="1">
            <a:spLocks noChangeArrowheads="1"/>
          </p:cNvSpPr>
          <p:nvPr/>
        </p:nvSpPr>
        <p:spPr bwMode="auto">
          <a:xfrm>
            <a:off x="746125" y="3546475"/>
            <a:ext cx="740886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Now we want to go the other way, given a scoring function</a:t>
            </a:r>
          </a:p>
          <a:p>
            <a:r>
              <a:rPr lang="en-US"/>
              <a:t>and two sequences, can we align them to yield the highest</a:t>
            </a:r>
          </a:p>
          <a:p>
            <a:r>
              <a:rPr lang="en-US"/>
              <a:t>score under the scoring function…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898525" y="346075"/>
            <a:ext cx="55816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need to work out a way to score gaps….</a:t>
            </a:r>
          </a:p>
          <a:p>
            <a:endParaRPr lang="en-US"/>
          </a:p>
          <a:p>
            <a:endParaRPr lang="en-US"/>
          </a:p>
        </p:txBody>
      </p:sp>
      <p:graphicFrame>
        <p:nvGraphicFramePr>
          <p:cNvPr id="2050" name="Object 1024"/>
          <p:cNvGraphicFramePr>
            <a:graphicFrameLocks noChangeAspect="1"/>
          </p:cNvGraphicFramePr>
          <p:nvPr/>
        </p:nvGraphicFramePr>
        <p:xfrm>
          <a:off x="558800" y="1004888"/>
          <a:ext cx="8027988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7" name="Bitmap Image" r:id="rId4" imgW="8028571" imgH="4847619" progId="PBrush">
                  <p:embed/>
                </p:oleObj>
              </mc:Choice>
              <mc:Fallback>
                <p:oleObj name="Bitmap Image" r:id="rId4" imgW="8028571" imgH="4847619" progId="PBrush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0" y="1004888"/>
                        <a:ext cx="8027988" cy="484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593725" y="422275"/>
            <a:ext cx="7481888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Given two sequences and a scoring function</a:t>
            </a:r>
          </a:p>
          <a:p>
            <a:r>
              <a:rPr lang="en-US"/>
              <a:t>(substitution matrix + gap function), find the best alignment</a:t>
            </a:r>
          </a:p>
          <a:p>
            <a:r>
              <a:rPr lang="en-US"/>
              <a:t>(highest scoring alignment).</a:t>
            </a:r>
          </a:p>
          <a:p>
            <a:endParaRPr lang="en-US"/>
          </a:p>
          <a:p>
            <a:r>
              <a:rPr lang="en-US"/>
              <a:t>Why not just calculate all the possible alignments?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1295400" y="0"/>
            <a:ext cx="63611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Why not just calculate all the possible alignments?</a:t>
            </a:r>
          </a:p>
        </p:txBody>
      </p:sp>
      <p:sp>
        <p:nvSpPr>
          <p:cNvPr id="3077" name="Text Box 3"/>
          <p:cNvSpPr txBox="1">
            <a:spLocks noChangeArrowheads="1"/>
          </p:cNvSpPr>
          <p:nvPr/>
        </p:nvSpPr>
        <p:spPr bwMode="auto">
          <a:xfrm>
            <a:off x="1036638" y="635000"/>
            <a:ext cx="3473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 N</a:t>
            </a:r>
            <a:r>
              <a:rPr lang="en-US" baseline="-25000">
                <a:latin typeface="Courier New" pitchFamily="49" charset="0"/>
              </a:rPr>
              <a:t>1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2 </a:t>
            </a:r>
            <a:r>
              <a:rPr lang="en-US">
                <a:latin typeface="Courier New" pitchFamily="49" charset="0"/>
              </a:rPr>
              <a:t>-----   N</a:t>
            </a:r>
            <a:r>
              <a:rPr lang="en-US" baseline="-25000">
                <a:latin typeface="Courier New" pitchFamily="49" charset="0"/>
              </a:rPr>
              <a:t>3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4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5</a:t>
            </a:r>
          </a:p>
        </p:txBody>
      </p:sp>
      <p:sp>
        <p:nvSpPr>
          <p:cNvPr id="3078" name="Rectangle 4"/>
          <p:cNvSpPr>
            <a:spLocks noChangeArrowheads="1"/>
          </p:cNvSpPr>
          <p:nvPr/>
        </p:nvSpPr>
        <p:spPr bwMode="auto">
          <a:xfrm>
            <a:off x="1112838" y="1066800"/>
            <a:ext cx="3108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 -- M</a:t>
            </a:r>
            <a:r>
              <a:rPr lang="en-US" baseline="-25000">
                <a:latin typeface="Courier New" pitchFamily="49" charset="0"/>
              </a:rPr>
              <a:t>1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2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3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4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5 </a:t>
            </a:r>
            <a:r>
              <a:rPr lang="en-US">
                <a:latin typeface="Courier New" pitchFamily="49" charset="0"/>
              </a:rPr>
              <a:t>---</a:t>
            </a:r>
          </a:p>
        </p:txBody>
      </p:sp>
      <p:sp>
        <p:nvSpPr>
          <p:cNvPr id="3079" name="Line 5"/>
          <p:cNvSpPr>
            <a:spLocks noChangeShapeType="1"/>
          </p:cNvSpPr>
          <p:nvPr/>
        </p:nvSpPr>
        <p:spPr bwMode="auto">
          <a:xfrm>
            <a:off x="2209800" y="1905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0" name="Text Box 6"/>
          <p:cNvSpPr txBox="1">
            <a:spLocks noChangeArrowheads="1"/>
          </p:cNvSpPr>
          <p:nvPr/>
        </p:nvSpPr>
        <p:spPr bwMode="auto">
          <a:xfrm>
            <a:off x="2270125" y="1793875"/>
            <a:ext cx="408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 alignment is equivalent to…</a:t>
            </a:r>
          </a:p>
        </p:txBody>
      </p:sp>
      <p:sp>
        <p:nvSpPr>
          <p:cNvPr id="3081" name="Rectangle 7"/>
          <p:cNvSpPr>
            <a:spLocks noChangeArrowheads="1"/>
          </p:cNvSpPr>
          <p:nvPr/>
        </p:nvSpPr>
        <p:spPr bwMode="auto">
          <a:xfrm>
            <a:off x="685800" y="2743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</a:t>
            </a:r>
            <a:r>
              <a:rPr lang="en-US" baseline="-25000"/>
              <a:t>1 </a:t>
            </a:r>
            <a:r>
              <a:rPr lang="en-US"/>
              <a:t>N</a:t>
            </a:r>
            <a:r>
              <a:rPr lang="en-US" baseline="-25000"/>
              <a:t>2</a:t>
            </a:r>
            <a:r>
              <a:rPr lang="en-US"/>
              <a:t>M</a:t>
            </a:r>
            <a:r>
              <a:rPr lang="en-US" baseline="-25000"/>
              <a:t>1 </a:t>
            </a:r>
            <a:r>
              <a:rPr lang="en-US"/>
              <a:t>M</a:t>
            </a:r>
            <a:r>
              <a:rPr lang="en-US" baseline="-25000"/>
              <a:t>2 </a:t>
            </a:r>
            <a:r>
              <a:rPr lang="en-US"/>
              <a:t>M</a:t>
            </a:r>
            <a:r>
              <a:rPr lang="en-US" baseline="-25000"/>
              <a:t>3 </a:t>
            </a:r>
            <a:r>
              <a:rPr lang="en-US"/>
              <a:t>M</a:t>
            </a:r>
            <a:r>
              <a:rPr lang="en-US" baseline="-25000"/>
              <a:t>4 </a:t>
            </a:r>
            <a:r>
              <a:rPr lang="en-US"/>
              <a:t>M</a:t>
            </a:r>
            <a:r>
              <a:rPr lang="en-US" baseline="-25000"/>
              <a:t>5</a:t>
            </a:r>
            <a:r>
              <a:rPr lang="en-US"/>
              <a:t>N</a:t>
            </a:r>
            <a:r>
              <a:rPr lang="en-US" baseline="-25000"/>
              <a:t>3 </a:t>
            </a:r>
            <a:r>
              <a:rPr lang="en-US"/>
              <a:t>N</a:t>
            </a:r>
            <a:r>
              <a:rPr lang="en-US" baseline="-25000"/>
              <a:t>4 </a:t>
            </a:r>
            <a:r>
              <a:rPr lang="en-US"/>
              <a:t>N</a:t>
            </a:r>
            <a:r>
              <a:rPr lang="en-US" baseline="-25000"/>
              <a:t>5</a:t>
            </a:r>
          </a:p>
        </p:txBody>
      </p:sp>
      <p:sp>
        <p:nvSpPr>
          <p:cNvPr id="3082" name="Text Box 8"/>
          <p:cNvSpPr txBox="1">
            <a:spLocks noChangeArrowheads="1"/>
          </p:cNvSpPr>
          <p:nvPr/>
        </p:nvSpPr>
        <p:spPr bwMode="auto">
          <a:xfrm>
            <a:off x="381000" y="3276600"/>
            <a:ext cx="80168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# of ways of intercalating two sequences of length N and M</a:t>
            </a:r>
          </a:p>
          <a:p>
            <a:r>
              <a:rPr lang="en-US"/>
              <a:t>(while preserving the order of the symbols) is:</a:t>
            </a:r>
          </a:p>
        </p:txBody>
      </p:sp>
      <p:graphicFrame>
        <p:nvGraphicFramePr>
          <p:cNvPr id="3074" name="Object 1024"/>
          <p:cNvGraphicFramePr>
            <a:graphicFrameLocks noChangeAspect="1"/>
          </p:cNvGraphicFramePr>
          <p:nvPr/>
        </p:nvGraphicFramePr>
        <p:xfrm>
          <a:off x="2895600" y="4114800"/>
          <a:ext cx="121920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2" name="Equation" r:id="rId4" imgW="380880" imgH="228600" progId="Equation.3">
                  <p:embed/>
                </p:oleObj>
              </mc:Choice>
              <mc:Fallback>
                <p:oleObj name="Equation" r:id="rId4" imgW="380880" imgH="228600" progId="Equation.3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14800"/>
                        <a:ext cx="1219200" cy="731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381000" y="4800600"/>
            <a:ext cx="5970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Given two sequences (both of 100 bp) there are</a:t>
            </a:r>
          </a:p>
        </p:txBody>
      </p:sp>
      <p:graphicFrame>
        <p:nvGraphicFramePr>
          <p:cNvPr id="3075" name="Object 1025"/>
          <p:cNvGraphicFramePr>
            <a:graphicFrameLocks noChangeAspect="1"/>
          </p:cNvGraphicFramePr>
          <p:nvPr/>
        </p:nvGraphicFramePr>
        <p:xfrm>
          <a:off x="457200" y="5334000"/>
          <a:ext cx="974725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3" name="Equation" r:id="rId6" imgW="304560" imgH="241200" progId="Equation.3">
                  <p:embed/>
                </p:oleObj>
              </mc:Choice>
              <mc:Fallback>
                <p:oleObj name="Equation" r:id="rId6" imgW="304560" imgH="241200" progId="Equation.3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334000"/>
                        <a:ext cx="974725" cy="773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4" name="Text Box 13"/>
          <p:cNvSpPr txBox="1">
            <a:spLocks noChangeArrowheads="1"/>
          </p:cNvSpPr>
          <p:nvPr/>
        </p:nvSpPr>
        <p:spPr bwMode="auto">
          <a:xfrm>
            <a:off x="1503363" y="5507038"/>
            <a:ext cx="35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3085" name="Rectangle 14"/>
          <p:cNvSpPr>
            <a:spLocks noChangeArrowheads="1"/>
          </p:cNvSpPr>
          <p:nvPr/>
        </p:nvSpPr>
        <p:spPr bwMode="auto">
          <a:xfrm>
            <a:off x="1752600" y="5562600"/>
            <a:ext cx="7143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90,548,514,656,103,281,165,404,177,077,484,163,874,504,589,675,413,336,841,320</a:t>
            </a:r>
          </a:p>
        </p:txBody>
      </p:sp>
      <p:sp>
        <p:nvSpPr>
          <p:cNvPr id="3086" name="Text Box 15"/>
          <p:cNvSpPr txBox="1">
            <a:spLocks noChangeArrowheads="1"/>
          </p:cNvSpPr>
          <p:nvPr/>
        </p:nvSpPr>
        <p:spPr bwMode="auto">
          <a:xfrm>
            <a:off x="593725" y="5984875"/>
            <a:ext cx="7915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If you could score 1,000 alignments/second, you would still be </a:t>
            </a:r>
          </a:p>
          <a:p>
            <a:r>
              <a:rPr lang="en-US"/>
              <a:t>Looking at &gt; 10</a:t>
            </a:r>
            <a:r>
              <a:rPr lang="en-US" baseline="30000"/>
              <a:t>45</a:t>
            </a:r>
            <a:r>
              <a:rPr lang="en-US"/>
              <a:t> years…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152400"/>
            <a:ext cx="8072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substitution matrix is used to score how likely two residues are found in a multiple</a:t>
            </a:r>
          </a:p>
          <a:p>
            <a:r>
              <a:rPr lang="en-US" dirty="0"/>
              <a:t>sequence alignment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2954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5410200"/>
            <a:ext cx="313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is the BLOSSUM 50 Matrix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6031468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https://github.com/afodor/afodor.github.io/blob/master/classes/prog2015/Blosum50.txt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822325" y="2028825"/>
            <a:ext cx="718343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Dynamic programming…Will guarantee the best score in</a:t>
            </a:r>
          </a:p>
          <a:p>
            <a:r>
              <a:rPr lang="en-US" dirty="0"/>
              <a:t>time O(M * N)  (and memory M *N).</a:t>
            </a:r>
          </a:p>
          <a:p>
            <a:endParaRPr lang="en-US" dirty="0"/>
          </a:p>
          <a:p>
            <a:r>
              <a:rPr lang="en-US" dirty="0"/>
              <a:t>The key assumption… independence..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974725" y="5486400"/>
            <a:ext cx="6203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Calculate the scores of the sub-alignments first…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736725" y="1082675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AWC</a:t>
            </a:r>
          </a:p>
          <a:p>
            <a:r>
              <a:rPr lang="en-US">
                <a:latin typeface="Courier New" pitchFamily="49" charset="0"/>
              </a:rPr>
              <a:t>ATC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127125" y="269875"/>
            <a:ext cx="74231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big idea..  If we know that for “AWC” and “ATC” that</a:t>
            </a:r>
          </a:p>
          <a:p>
            <a:r>
              <a:rPr lang="en-US"/>
              <a:t>this is the best alignment…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1143000" y="1905000"/>
            <a:ext cx="7780338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“remember” that and use that alignment as the base</a:t>
            </a:r>
          </a:p>
          <a:p>
            <a:r>
              <a:rPr lang="en-US"/>
              <a:t>for any longer pair of sequences that start the same way.</a:t>
            </a:r>
          </a:p>
          <a:p>
            <a:endParaRPr lang="en-US"/>
          </a:p>
          <a:p>
            <a:r>
              <a:rPr lang="en-US"/>
              <a:t>We don’t have to recalculate that score (or the fact that that is</a:t>
            </a:r>
          </a:p>
          <a:p>
            <a:r>
              <a:rPr lang="en-US"/>
              <a:t>the best alignment) for every pair of sequences that starts </a:t>
            </a:r>
          </a:p>
          <a:p>
            <a:r>
              <a:rPr lang="en-US"/>
              <a:t>the same way…. </a:t>
            </a:r>
          </a:p>
          <a:p>
            <a:endParaRPr lang="en-US"/>
          </a:p>
          <a:p>
            <a:r>
              <a:rPr lang="en-US"/>
              <a:t>Again, this works because of the assumption of independence.</a:t>
            </a:r>
          </a:p>
          <a:p>
            <a:r>
              <a:rPr lang="en-US"/>
              <a:t>Nothing we will add later will change the fact that for</a:t>
            </a:r>
          </a:p>
          <a:p>
            <a:r>
              <a:rPr lang="en-US"/>
              <a:t>“AWC” and “ATC” the above is the best alignment.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593725" y="346075"/>
            <a:ext cx="355026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We take the example in the book*…</a:t>
            </a:r>
          </a:p>
          <a:p>
            <a:endParaRPr lang="en-US" dirty="0"/>
          </a:p>
          <a:p>
            <a:r>
              <a:rPr lang="en-US" dirty="0">
                <a:latin typeface="Courier New" pitchFamily="49" charset="0"/>
              </a:rPr>
              <a:t>PAWHEAE</a:t>
            </a:r>
          </a:p>
          <a:p>
            <a:r>
              <a:rPr lang="en-US" dirty="0">
                <a:latin typeface="Courier New" pitchFamily="49" charset="0"/>
              </a:rPr>
              <a:t>HEAGAWGHEE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669925" y="1585912"/>
            <a:ext cx="40560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Blosom50 matrix; </a:t>
            </a:r>
          </a:p>
          <a:p>
            <a:r>
              <a:rPr lang="en-US" dirty="0"/>
              <a:t>Constant (linear) gap penalty -8</a:t>
            </a:r>
          </a:p>
        </p:txBody>
      </p:sp>
      <p:pic>
        <p:nvPicPr>
          <p:cNvPr id="17412" name="Picture 10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459037"/>
            <a:ext cx="5105400" cy="386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286000" y="6553200"/>
            <a:ext cx="975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Durbin et al Biological Sequence Analysis: Probabilistic Models of Proteins and Nucleic Acids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8"/>
          <p:cNvSpPr>
            <a:spLocks noChangeArrowheads="1"/>
          </p:cNvSpPr>
          <p:nvPr/>
        </p:nvSpPr>
        <p:spPr bwMode="auto">
          <a:xfrm>
            <a:off x="914400" y="1524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PAWHEAE</a:t>
            </a:r>
          </a:p>
          <a:p>
            <a:r>
              <a:rPr lang="en-US">
                <a:latin typeface="Courier New" pitchFamily="49" charset="0"/>
              </a:rPr>
              <a:t>HEAGAWGHEE</a:t>
            </a:r>
          </a:p>
        </p:txBody>
      </p:sp>
      <p:sp>
        <p:nvSpPr>
          <p:cNvPr id="18436" name="Line 21"/>
          <p:cNvSpPr>
            <a:spLocks noChangeShapeType="1"/>
          </p:cNvSpPr>
          <p:nvPr/>
        </p:nvSpPr>
        <p:spPr bwMode="auto">
          <a:xfrm>
            <a:off x="685800" y="27241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" name="Line 22"/>
          <p:cNvSpPr>
            <a:spLocks noChangeShapeType="1"/>
          </p:cNvSpPr>
          <p:nvPr/>
        </p:nvSpPr>
        <p:spPr bwMode="auto">
          <a:xfrm>
            <a:off x="685800" y="32337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8" name="Line 23"/>
          <p:cNvSpPr>
            <a:spLocks noChangeShapeType="1"/>
          </p:cNvSpPr>
          <p:nvPr/>
        </p:nvSpPr>
        <p:spPr bwMode="auto">
          <a:xfrm>
            <a:off x="685800" y="37433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" name="Line 24"/>
          <p:cNvSpPr>
            <a:spLocks noChangeShapeType="1"/>
          </p:cNvSpPr>
          <p:nvPr/>
        </p:nvSpPr>
        <p:spPr bwMode="auto">
          <a:xfrm>
            <a:off x="685800" y="42529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0" name="Line 25"/>
          <p:cNvSpPr>
            <a:spLocks noChangeShapeType="1"/>
          </p:cNvSpPr>
          <p:nvPr/>
        </p:nvSpPr>
        <p:spPr bwMode="auto">
          <a:xfrm>
            <a:off x="685800" y="46609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1" name="Line 26"/>
          <p:cNvSpPr>
            <a:spLocks noChangeShapeType="1"/>
          </p:cNvSpPr>
          <p:nvPr/>
        </p:nvSpPr>
        <p:spPr bwMode="auto">
          <a:xfrm>
            <a:off x="685800" y="51704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2" name="Line 29"/>
          <p:cNvSpPr>
            <a:spLocks noChangeShapeType="1"/>
          </p:cNvSpPr>
          <p:nvPr/>
        </p:nvSpPr>
        <p:spPr bwMode="auto">
          <a:xfrm>
            <a:off x="272415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3" name="Line 31"/>
          <p:cNvSpPr>
            <a:spLocks noChangeShapeType="1"/>
          </p:cNvSpPr>
          <p:nvPr/>
        </p:nvSpPr>
        <p:spPr bwMode="auto">
          <a:xfrm>
            <a:off x="3233738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4" name="Line 32"/>
          <p:cNvSpPr>
            <a:spLocks noChangeShapeType="1"/>
          </p:cNvSpPr>
          <p:nvPr/>
        </p:nvSpPr>
        <p:spPr bwMode="auto">
          <a:xfrm>
            <a:off x="3743325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5" name="Line 33"/>
          <p:cNvSpPr>
            <a:spLocks noChangeShapeType="1"/>
          </p:cNvSpPr>
          <p:nvPr/>
        </p:nvSpPr>
        <p:spPr bwMode="auto">
          <a:xfrm>
            <a:off x="4151313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6" name="Line 34"/>
          <p:cNvSpPr>
            <a:spLocks noChangeShapeType="1"/>
          </p:cNvSpPr>
          <p:nvPr/>
        </p:nvSpPr>
        <p:spPr bwMode="auto">
          <a:xfrm>
            <a:off x="455930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7" name="Line 35"/>
          <p:cNvSpPr>
            <a:spLocks noChangeShapeType="1"/>
          </p:cNvSpPr>
          <p:nvPr/>
        </p:nvSpPr>
        <p:spPr bwMode="auto">
          <a:xfrm>
            <a:off x="5170488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8" name="Line 36"/>
          <p:cNvSpPr>
            <a:spLocks noChangeShapeType="1"/>
          </p:cNvSpPr>
          <p:nvPr/>
        </p:nvSpPr>
        <p:spPr bwMode="auto">
          <a:xfrm>
            <a:off x="5578475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9" name="Line 37"/>
          <p:cNvSpPr>
            <a:spLocks noChangeShapeType="1"/>
          </p:cNvSpPr>
          <p:nvPr/>
        </p:nvSpPr>
        <p:spPr bwMode="auto">
          <a:xfrm>
            <a:off x="6088063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0" name="Line 38"/>
          <p:cNvSpPr>
            <a:spLocks noChangeShapeType="1"/>
          </p:cNvSpPr>
          <p:nvPr/>
        </p:nvSpPr>
        <p:spPr bwMode="auto">
          <a:xfrm>
            <a:off x="659765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1" name="Line 40"/>
          <p:cNvSpPr>
            <a:spLocks noChangeShapeType="1"/>
          </p:cNvSpPr>
          <p:nvPr/>
        </p:nvSpPr>
        <p:spPr bwMode="auto">
          <a:xfrm>
            <a:off x="685800" y="2111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2" name="Text Box 42"/>
          <p:cNvSpPr txBox="1">
            <a:spLocks noChangeArrowheads="1"/>
          </p:cNvSpPr>
          <p:nvPr/>
        </p:nvSpPr>
        <p:spPr bwMode="auto">
          <a:xfrm>
            <a:off x="1219200" y="215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8453" name="Text Box 44"/>
          <p:cNvSpPr txBox="1">
            <a:spLocks noChangeArrowheads="1"/>
          </p:cNvSpPr>
          <p:nvPr/>
        </p:nvSpPr>
        <p:spPr bwMode="auto">
          <a:xfrm>
            <a:off x="1219200" y="2768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8454" name="Text Box 45"/>
          <p:cNvSpPr txBox="1">
            <a:spLocks noChangeArrowheads="1"/>
          </p:cNvSpPr>
          <p:nvPr/>
        </p:nvSpPr>
        <p:spPr bwMode="auto">
          <a:xfrm>
            <a:off x="1219200" y="3302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18455" name="Text Box 46"/>
          <p:cNvSpPr txBox="1">
            <a:spLocks noChangeArrowheads="1"/>
          </p:cNvSpPr>
          <p:nvPr/>
        </p:nvSpPr>
        <p:spPr bwMode="auto">
          <a:xfrm>
            <a:off x="1219200" y="383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18456" name="Text Box 47"/>
          <p:cNvSpPr txBox="1">
            <a:spLocks noChangeArrowheads="1"/>
          </p:cNvSpPr>
          <p:nvPr/>
        </p:nvSpPr>
        <p:spPr bwMode="auto">
          <a:xfrm>
            <a:off x="1219200" y="4292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8457" name="Text Box 48"/>
          <p:cNvSpPr txBox="1">
            <a:spLocks noChangeArrowheads="1"/>
          </p:cNvSpPr>
          <p:nvPr/>
        </p:nvSpPr>
        <p:spPr bwMode="auto">
          <a:xfrm>
            <a:off x="1219200" y="4749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8458" name="Text Box 49"/>
          <p:cNvSpPr txBox="1">
            <a:spLocks noChangeArrowheads="1"/>
          </p:cNvSpPr>
          <p:nvPr/>
        </p:nvSpPr>
        <p:spPr bwMode="auto">
          <a:xfrm>
            <a:off x="1219200" y="5283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8459" name="Line 50"/>
          <p:cNvSpPr>
            <a:spLocks noChangeShapeType="1"/>
          </p:cNvSpPr>
          <p:nvPr/>
        </p:nvSpPr>
        <p:spPr bwMode="auto">
          <a:xfrm>
            <a:off x="182880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0" name="Line 51"/>
          <p:cNvSpPr>
            <a:spLocks noChangeShapeType="1"/>
          </p:cNvSpPr>
          <p:nvPr/>
        </p:nvSpPr>
        <p:spPr bwMode="auto">
          <a:xfrm>
            <a:off x="685800" y="16002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1" name="Line 52"/>
          <p:cNvSpPr>
            <a:spLocks noChangeShapeType="1"/>
          </p:cNvSpPr>
          <p:nvPr/>
        </p:nvSpPr>
        <p:spPr bwMode="auto">
          <a:xfrm>
            <a:off x="2286000" y="9747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2" name="Line 54"/>
          <p:cNvSpPr>
            <a:spLocks noChangeShapeType="1"/>
          </p:cNvSpPr>
          <p:nvPr/>
        </p:nvSpPr>
        <p:spPr bwMode="auto">
          <a:xfrm>
            <a:off x="381000" y="1828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63" name="Line 55"/>
          <p:cNvSpPr>
            <a:spLocks noChangeShapeType="1"/>
          </p:cNvSpPr>
          <p:nvPr/>
        </p:nvSpPr>
        <p:spPr bwMode="auto">
          <a:xfrm>
            <a:off x="2057400" y="990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64" name="Text Box 56"/>
          <p:cNvSpPr txBox="1">
            <a:spLocks noChangeArrowheads="1"/>
          </p:cNvSpPr>
          <p:nvPr/>
        </p:nvSpPr>
        <p:spPr bwMode="auto">
          <a:xfrm>
            <a:off x="609600" y="5908675"/>
            <a:ext cx="78089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When setting this up, put one extra row and one extra column</a:t>
            </a:r>
          </a:p>
          <a:p>
            <a:r>
              <a:rPr lang="en-US"/>
              <a:t>(as if there is an invisible residue at the start of each sequence)</a:t>
            </a: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1230868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947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947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1947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1947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948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5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If there is an “up arrow” emit </a:t>
            </a:r>
          </a:p>
        </p:txBody>
      </p:sp>
      <p:sp>
        <p:nvSpPr>
          <p:cNvPr id="19486" name="Text Box 31"/>
          <p:cNvSpPr txBox="1">
            <a:spLocks noChangeArrowheads="1"/>
          </p:cNvSpPr>
          <p:nvPr/>
        </p:nvSpPr>
        <p:spPr bwMode="auto">
          <a:xfrm>
            <a:off x="3900488" y="5410200"/>
            <a:ext cx="3667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7" name="Line 32"/>
          <p:cNvSpPr>
            <a:spLocks noChangeShapeType="1"/>
          </p:cNvSpPr>
          <p:nvPr/>
        </p:nvSpPr>
        <p:spPr bwMode="auto">
          <a:xfrm flipV="1">
            <a:off x="7086600" y="4114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050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50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050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050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050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50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050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9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“up arrows” emit </a:t>
            </a:r>
          </a:p>
        </p:txBody>
      </p:sp>
      <p:sp>
        <p:nvSpPr>
          <p:cNvPr id="20510" name="Text Box 30"/>
          <p:cNvSpPr txBox="1">
            <a:spLocks noChangeArrowheads="1"/>
          </p:cNvSpPr>
          <p:nvPr/>
        </p:nvSpPr>
        <p:spPr bwMode="auto">
          <a:xfrm>
            <a:off x="3900488" y="5410200"/>
            <a:ext cx="7318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 -</a:t>
            </a:r>
          </a:p>
          <a:p>
            <a:r>
              <a:rPr lang="en-US">
                <a:latin typeface="Courier New" pitchFamily="49" charset="0"/>
              </a:rPr>
              <a:t>E A</a:t>
            </a:r>
          </a:p>
        </p:txBody>
      </p:sp>
      <p:sp>
        <p:nvSpPr>
          <p:cNvPr id="20511" name="Line 31"/>
          <p:cNvSpPr>
            <a:spLocks noChangeShapeType="1"/>
          </p:cNvSpPr>
          <p:nvPr/>
        </p:nvSpPr>
        <p:spPr bwMode="auto">
          <a:xfrm flipV="1">
            <a:off x="7086600" y="4114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12" name="Line 32"/>
          <p:cNvSpPr>
            <a:spLocks noChangeShapeType="1"/>
          </p:cNvSpPr>
          <p:nvPr/>
        </p:nvSpPr>
        <p:spPr bwMode="auto">
          <a:xfrm flipV="1">
            <a:off x="70866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152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152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152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152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2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152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3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3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44354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If there is a “diagonal arrow” emit </a:t>
            </a:r>
          </a:p>
        </p:txBody>
      </p:sp>
      <p:sp>
        <p:nvSpPr>
          <p:cNvPr id="21534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3667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35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2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7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2548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2549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2550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2551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2552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2553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2554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6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7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“diagonal arrows” emit </a:t>
            </a:r>
          </a:p>
        </p:txBody>
      </p:sp>
      <p:sp>
        <p:nvSpPr>
          <p:cNvPr id="22558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EA</a:t>
            </a:r>
          </a:p>
        </p:txBody>
      </p:sp>
      <p:sp>
        <p:nvSpPr>
          <p:cNvPr id="22559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Line 32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7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1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3572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3573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3574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3575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576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3577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578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9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0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1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A “right arrow” emits </a:t>
            </a:r>
          </a:p>
        </p:txBody>
      </p:sp>
      <p:sp>
        <p:nvSpPr>
          <p:cNvPr id="23582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3683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-</a:t>
            </a:r>
          </a:p>
        </p:txBody>
      </p:sp>
      <p:sp>
        <p:nvSpPr>
          <p:cNvPr id="23583" name="Line 31"/>
          <p:cNvSpPr>
            <a:spLocks noChangeShapeType="1"/>
          </p:cNvSpPr>
          <p:nvPr/>
        </p:nvSpPr>
        <p:spPr bwMode="auto">
          <a:xfrm flipH="1" flipV="1">
            <a:off x="64008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59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459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459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460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60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460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5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“right arrows” emits </a:t>
            </a:r>
          </a:p>
        </p:txBody>
      </p:sp>
      <p:sp>
        <p:nvSpPr>
          <p:cNvPr id="24606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55403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--</a:t>
            </a:r>
          </a:p>
        </p:txBody>
      </p:sp>
      <p:sp>
        <p:nvSpPr>
          <p:cNvPr id="24607" name="Line 31"/>
          <p:cNvSpPr>
            <a:spLocks noChangeShapeType="1"/>
          </p:cNvSpPr>
          <p:nvPr/>
        </p:nvSpPr>
        <p:spPr bwMode="auto">
          <a:xfrm flipH="1" flipV="1">
            <a:off x="64008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8" name="Line 32"/>
          <p:cNvSpPr>
            <a:spLocks noChangeShapeType="1"/>
          </p:cNvSpPr>
          <p:nvPr/>
        </p:nvSpPr>
        <p:spPr bwMode="auto">
          <a:xfrm flipH="1" flipV="1">
            <a:off x="58674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9600" y="-36731"/>
            <a:ext cx="815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This, it turns out is the formula for </a:t>
            </a:r>
            <a:r>
              <a:rPr lang="en-US" dirty="0">
                <a:solidFill>
                  <a:srgbClr val="FF0000"/>
                </a:solidFill>
              </a:rPr>
              <a:t>scoring </a:t>
            </a:r>
            <a:r>
              <a:rPr lang="en-US" dirty="0"/>
              <a:t>our alignment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304800" y="457200"/>
          <a:ext cx="5296525" cy="165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Bitmap Image" r:id="rId4" imgW="12088912" imgH="3780952" progId="PBrush">
                  <p:embed/>
                </p:oleObj>
              </mc:Choice>
              <mc:Fallback>
                <p:oleObj name="Bitmap Image" r:id="rId4" imgW="12088912" imgH="3780952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7200"/>
                        <a:ext cx="5296525" cy="165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609600" y="2389188"/>
          <a:ext cx="5296525" cy="123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Bitmap Image" r:id="rId6" imgW="11971429" imgH="2790476" progId="PBrush">
                  <p:embed/>
                </p:oleObj>
              </mc:Choice>
              <mc:Fallback>
                <p:oleObj name="Bitmap Image" r:id="rId6" imgW="11971429" imgH="2790476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389188"/>
                        <a:ext cx="5296525" cy="1234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533400" y="3733800"/>
          <a:ext cx="5296525" cy="954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Bitmap Image" r:id="rId8" imgW="11946017" imgH="2152951" progId="PBrush">
                  <p:embed/>
                </p:oleObj>
              </mc:Choice>
              <mc:Fallback>
                <p:oleObj name="Bitmap Image" r:id="rId8" imgW="11946017" imgH="2152951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5296525" cy="954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762000" y="4808928"/>
          <a:ext cx="4038600" cy="181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Bitmap Image" r:id="rId10" imgW="8857143" imgH="3982006" progId="PBrush">
                  <p:embed/>
                </p:oleObj>
              </mc:Choice>
              <mc:Fallback>
                <p:oleObj name="Bitmap Image" r:id="rId10" imgW="8857143" imgH="3982006" progId="PBrush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8928"/>
                        <a:ext cx="4038600" cy="181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867400" y="877669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the case of an</a:t>
            </a:r>
          </a:p>
          <a:p>
            <a:r>
              <a:rPr lang="en-US" dirty="0"/>
              <a:t>ungapped global alignment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019800" y="26670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3600" y="26670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pair or residues in each column, what is the </a:t>
            </a:r>
          </a:p>
          <a:p>
            <a:r>
              <a:rPr lang="en-US" dirty="0"/>
              <a:t>probability we would observe</a:t>
            </a:r>
          </a:p>
          <a:p>
            <a:r>
              <a:rPr lang="en-US" dirty="0"/>
              <a:t>those residues by chance?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876800" y="5181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05400" y="5276671"/>
            <a:ext cx="3746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pair of residues in </a:t>
            </a:r>
          </a:p>
          <a:p>
            <a:r>
              <a:rPr lang="en-US" dirty="0"/>
              <a:t>each column, what is the </a:t>
            </a:r>
          </a:p>
          <a:p>
            <a:r>
              <a:rPr lang="en-US" dirty="0"/>
              <a:t>probability we observe those residues</a:t>
            </a:r>
          </a:p>
          <a:p>
            <a:r>
              <a:rPr lang="en-US" dirty="0"/>
              <a:t>because of a common ancestor?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00" y="6596390"/>
            <a:ext cx="975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Durbin et al Biological Sequence Analysis: Probabilistic Models of Proteins and Nucleic Acids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Line 6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5" name="Line 6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6" name="Line 6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7" name="Line 6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8" name="Line 6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9" name="Line 6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0" name="Line 6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1" name="Line 7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2" name="Line 7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3" name="Line 7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4" name="Line 7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5" name="Line 7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6" name="Line 7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7" name="Line 7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8" name="Line 7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9" name="Line 7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0" name="Text Box 7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141" name="Text Box 8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42" name="Text Box 8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143" name="Text Box 8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144" name="Text Box 8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45" name="Text Box 8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46" name="Text Box 8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47" name="Line 8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8" name="Line 8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9" name="Line 8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50" name="Text Box 89"/>
          <p:cNvSpPr txBox="1">
            <a:spLocks noChangeArrowheads="1"/>
          </p:cNvSpPr>
          <p:nvPr/>
        </p:nvSpPr>
        <p:spPr bwMode="auto">
          <a:xfrm>
            <a:off x="152400" y="5197475"/>
            <a:ext cx="7851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think of an alignment as choosing the “best” path from</a:t>
            </a:r>
          </a:p>
          <a:p>
            <a:r>
              <a:rPr lang="en-US"/>
              <a:t>start to finish.  There are </a:t>
            </a:r>
          </a:p>
        </p:txBody>
      </p:sp>
      <p:sp>
        <p:nvSpPr>
          <p:cNvPr id="5151" name="Line 9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2" name="Line 9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3" name="Line 9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4" name="Line 9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5" name="Line 9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6" name="Line 9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7" name="Line 9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8" name="Line 9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9" name="Line 9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60" name="Line 10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61" name="Text Box 10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5162" name="Text Box 10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graphicFrame>
        <p:nvGraphicFramePr>
          <p:cNvPr id="5122" name="Object 103"/>
          <p:cNvGraphicFramePr>
            <a:graphicFrameLocks noChangeAspect="1"/>
          </p:cNvGraphicFramePr>
          <p:nvPr/>
        </p:nvGraphicFramePr>
        <p:xfrm>
          <a:off x="3346450" y="5562600"/>
          <a:ext cx="26733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9" name="Equation" r:id="rId4" imgW="1269720" imgH="241200" progId="Equation.3">
                  <p:embed/>
                </p:oleObj>
              </mc:Choice>
              <mc:Fallback>
                <p:oleObj name="Equation" r:id="rId4" imgW="1269720" imgH="241200" progId="Equation.3">
                  <p:embed/>
                  <p:pic>
                    <p:nvPicPr>
                      <p:cNvPr id="0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6450" y="5562600"/>
                        <a:ext cx="267335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63" name="Text Box 105"/>
          <p:cNvSpPr txBox="1">
            <a:spLocks noChangeArrowheads="1"/>
          </p:cNvSpPr>
          <p:nvPr/>
        </p:nvSpPr>
        <p:spPr bwMode="auto">
          <a:xfrm>
            <a:off x="6038850" y="5562600"/>
            <a:ext cx="1519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alignments</a:t>
            </a:r>
          </a:p>
        </p:txBody>
      </p:sp>
      <p:sp>
        <p:nvSpPr>
          <p:cNvPr id="5164" name="Text Box 106"/>
          <p:cNvSpPr txBox="1">
            <a:spLocks noChangeArrowheads="1"/>
          </p:cNvSpPr>
          <p:nvPr/>
        </p:nvSpPr>
        <p:spPr bwMode="auto">
          <a:xfrm>
            <a:off x="152400" y="5943600"/>
            <a:ext cx="4532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(possible paths) from start to finish.</a:t>
            </a:r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562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562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562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562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62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562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62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9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25630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1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2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3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4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5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6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7" name="Line 3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8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9" name="Line 4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4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564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Line 85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8" name="Line 86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9" name="Line 87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0" name="Line 88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1" name="Line 89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2" name="Line 90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3" name="Line 91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4" name="Line 92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5" name="Line 93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6" name="Line 94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7" name="Line 95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8" name="Line 96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9" name="Line 97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0" name="Line 98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1" name="Line 99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2" name="Line 100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3" name="Text Box 101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6644" name="Text Box 102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6645" name="Text Box 103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6646" name="Text Box 104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6647" name="Text Box 105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48" name="Text Box 106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6649" name="Text Box 107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50" name="Line 108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1" name="Line 109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2" name="Line 110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3" name="Text Box 111"/>
          <p:cNvSpPr txBox="1">
            <a:spLocks noChangeArrowheads="1"/>
          </p:cNvSpPr>
          <p:nvPr/>
        </p:nvSpPr>
        <p:spPr bwMode="auto">
          <a:xfrm>
            <a:off x="152400" y="49530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6654" name="Line 113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55" name="Text Box 123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6656" name="Text Box 124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6657" name="Text Box 166"/>
          <p:cNvSpPr txBox="1">
            <a:spLocks noChangeArrowheads="1"/>
          </p:cNvSpPr>
          <p:nvPr/>
        </p:nvSpPr>
        <p:spPr bwMode="auto">
          <a:xfrm>
            <a:off x="3429000" y="5715000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58" name="Text Box 167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Line 76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2" name="Line 77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3" name="Line 78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4" name="Line 79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5" name="Line 80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6" name="Line 81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7" name="Line 82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8" name="Line 83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9" name="Line 84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0" name="Line 85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1" name="Line 86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2" name="Line 87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3" name="Line 88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4" name="Line 89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5" name="Line 90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6" name="Line 91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7" name="Text Box 92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7668" name="Text Box 93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7669" name="Text Box 94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7670" name="Text Box 95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7671" name="Text Box 96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7672" name="Text Box 97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7673" name="Text Box 98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7674" name="Line 99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5" name="Line 100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6" name="Line 101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7" name="Line 104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78" name="Line 112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79" name="Text Box 114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7680" name="Text Box 115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7681" name="Text Box 116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27682" name="Text Box 117"/>
          <p:cNvSpPr txBox="1">
            <a:spLocks noChangeArrowheads="1"/>
          </p:cNvSpPr>
          <p:nvPr/>
        </p:nvSpPr>
        <p:spPr bwMode="auto">
          <a:xfrm>
            <a:off x="3429000" y="57150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EA</a:t>
            </a: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6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8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8692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8693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8694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8695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8696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8697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8698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9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</a:t>
            </a:r>
          </a:p>
          <a:p>
            <a:r>
              <a:rPr lang="en-US">
                <a:latin typeface="Courier New" pitchFamily="49" charset="0"/>
              </a:rPr>
              <a:t>EAE</a:t>
            </a:r>
          </a:p>
        </p:txBody>
      </p:sp>
      <p:sp>
        <p:nvSpPr>
          <p:cNvPr id="28702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3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87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8707" name="Text Box 43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971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971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971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972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972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972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5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914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</a:t>
            </a:r>
          </a:p>
          <a:p>
            <a:r>
              <a:rPr lang="en-US">
                <a:latin typeface="Courier New" pitchFamily="49" charset="0"/>
              </a:rPr>
              <a:t>EAEH</a:t>
            </a:r>
          </a:p>
        </p:txBody>
      </p:sp>
      <p:sp>
        <p:nvSpPr>
          <p:cNvPr id="29726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7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8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9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3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973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9732" name="Text Box 44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074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074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074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074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9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10969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</a:t>
            </a:r>
          </a:p>
          <a:p>
            <a:r>
              <a:rPr lang="en-US">
                <a:latin typeface="Courier New" pitchFamily="49" charset="0"/>
              </a:rPr>
              <a:t>EAEH-</a:t>
            </a:r>
          </a:p>
        </p:txBody>
      </p:sp>
      <p:sp>
        <p:nvSpPr>
          <p:cNvPr id="30750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1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2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3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075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0757" name="Text Box 43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176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176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176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176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176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177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3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1774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5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6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7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8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9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80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1781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1782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 </a:t>
            </a:r>
          </a:p>
          <a:p>
            <a:r>
              <a:rPr lang="en-US">
                <a:latin typeface="Courier New" pitchFamily="49" charset="0"/>
              </a:rPr>
              <a:t>EAEH-W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Line 4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2" name="Line 5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3" name="Line 6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4" name="Line 7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5" name="Line 8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6" name="Line 9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7" name="Line 10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Line 11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9" name="Line 12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0" name="Line 13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1" name="Line 14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2" name="Line 15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3" name="Line 16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4" name="Line 17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5" name="Line 18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6" name="Line 19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7" name="Text Box 20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2788" name="Text Box 21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2789" name="Text Box 22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2790" name="Text Box 23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2791" name="Text Box 24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2792" name="Text Box 25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2793" name="Text Box 26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2794" name="Line 27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5" name="Line 28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6" name="Line 29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7" name="Text Box 30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2798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99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0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1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2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3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28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2807" name="Text Box 43"/>
          <p:cNvSpPr txBox="1">
            <a:spLocks noChangeArrowheads="1"/>
          </p:cNvSpPr>
          <p:nvPr/>
        </p:nvSpPr>
        <p:spPr bwMode="auto">
          <a:xfrm>
            <a:off x="3429000" y="57150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</a:t>
            </a:r>
          </a:p>
          <a:p>
            <a:r>
              <a:rPr lang="en-US">
                <a:latin typeface="Courier New" pitchFamily="49" charset="0"/>
              </a:rPr>
              <a:t>EAEH-W-</a:t>
            </a: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Line 4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6" name="Line 5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7" name="Line 6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8" name="Line 7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9" name="Line 8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0" name="Line 9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1" name="Line 10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2" name="Line 11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3" name="Line 12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4" name="Line 13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5" name="Line 14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6" name="Line 15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7" name="Line 16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8" name="Line 17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9" name="Line 18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0" name="Line 19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1" name="Text Box 20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3812" name="Text Box 21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3813" name="Text Box 22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3814" name="Text Box 23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3815" name="Text Box 24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3816" name="Text Box 25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3817" name="Text Box 26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3818" name="Line 27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9" name="Line 28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0" name="Line 29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1" name="Text Box 30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3822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3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4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5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6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7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8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9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3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383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3832" name="Text Box 43"/>
          <p:cNvSpPr txBox="1">
            <a:spLocks noChangeArrowheads="1"/>
          </p:cNvSpPr>
          <p:nvPr/>
        </p:nvSpPr>
        <p:spPr bwMode="auto">
          <a:xfrm>
            <a:off x="3429000" y="5715000"/>
            <a:ext cx="16446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</a:t>
            </a:r>
          </a:p>
          <a:p>
            <a:r>
              <a:rPr lang="en-US">
                <a:latin typeface="Courier New" pitchFamily="49" charset="0"/>
              </a:rPr>
              <a:t>EAEH-W-A</a:t>
            </a:r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066800"/>
            <a:ext cx="4038600" cy="18161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14400" y="457200"/>
            <a:ext cx="424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pair of residues in the alignment, 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981200" y="2667000"/>
            <a:ext cx="838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3400" y="3135868"/>
            <a:ext cx="4120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value of the substitution matrix</a:t>
            </a:r>
          </a:p>
          <a:p>
            <a:r>
              <a:rPr lang="en-US" dirty="0"/>
              <a:t>(or will be once we log it)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410200" y="2819400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00600" y="3200400"/>
            <a:ext cx="399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score for the whole alignment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24000" y="408973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EVLISPISHERE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ELVIRAISHERE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676400" y="4736068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" y="5193268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x=E, y=E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57400" y="5193268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x=R, y=S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209800" y="4736068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483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483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483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483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484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484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484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5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4846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7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8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9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0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1" name="Line 35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2" name="Line 36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3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4" name="Line 39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5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4856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4857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18272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</a:t>
            </a:r>
          </a:p>
          <a:p>
            <a:r>
              <a:rPr lang="en-US">
                <a:latin typeface="Courier New" pitchFamily="49" charset="0"/>
              </a:rPr>
              <a:t>EAEH-W-A-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586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586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586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586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586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586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586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9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5870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1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2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3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4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8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80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5881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5882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EEHGWAGAEH</a:t>
            </a:r>
          </a:p>
          <a:p>
            <a:r>
              <a:rPr lang="en-US">
                <a:latin typeface="Courier New" pitchFamily="49" charset="0"/>
              </a:rPr>
              <a:t>EAEH-W-A-P</a:t>
            </a: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688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688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688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688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688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688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689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3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r>
              <a:rPr lang="en-US"/>
              <a:t>This is not a very good alignment!</a:t>
            </a:r>
          </a:p>
        </p:txBody>
      </p:sp>
      <p:sp>
        <p:nvSpPr>
          <p:cNvPr id="36894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EEHGWAGAEH</a:t>
            </a:r>
          </a:p>
          <a:p>
            <a:r>
              <a:rPr lang="en-US">
                <a:latin typeface="Courier New" pitchFamily="49" charset="0"/>
              </a:rPr>
              <a:t>EAEH-W-A-P</a:t>
            </a:r>
          </a:p>
        </p:txBody>
      </p:sp>
      <p:sp>
        <p:nvSpPr>
          <p:cNvPr id="36895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6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7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8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9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0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1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2" name="Line 3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3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4" name="Line 4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69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431925" y="2327275"/>
            <a:ext cx="4598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How do we find the best alignment?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  <p:sp>
        <p:nvSpPr>
          <p:cNvPr id="38915" name="Line 5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6" name="Line 6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7" name="Line 7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8" name="Line 8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9" name="Line 9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0" name="Line 10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1" name="Line 11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2" name="Line 12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3" name="Line 13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4" name="Line 14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5" name="Line 15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6" name="Line 16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7" name="Line 17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8" name="Line 18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9" name="Line 19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0" name="Line 20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1" name="Text Box 21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8932" name="Text Box 22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8933" name="Text Box 23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8934" name="Text Box 24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8935" name="Text Box 25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8936" name="Text Box 26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8937" name="Text Box 27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8938" name="Line 28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9" name="Line 29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40" name="Line 30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41" name="Text Box 31"/>
          <p:cNvSpPr txBox="1">
            <a:spLocks noChangeArrowheads="1"/>
          </p:cNvSpPr>
          <p:nvPr/>
        </p:nvSpPr>
        <p:spPr bwMode="auto">
          <a:xfrm>
            <a:off x="1584325" y="5045075"/>
            <a:ext cx="64897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start by putting a zero to represent a zero length</a:t>
            </a:r>
          </a:p>
          <a:p>
            <a:r>
              <a:rPr lang="en-US"/>
              <a:t>alignment having a score of zero.</a:t>
            </a:r>
          </a:p>
        </p:txBody>
      </p:sp>
      <p:sp>
        <p:nvSpPr>
          <p:cNvPr id="38942" name="Text Box 32"/>
          <p:cNvSpPr txBox="1">
            <a:spLocks noChangeArrowheads="1"/>
          </p:cNvSpPr>
          <p:nvPr/>
        </p:nvSpPr>
        <p:spPr bwMode="auto">
          <a:xfrm>
            <a:off x="1889125" y="736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Line 4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0" name="Line 5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1" name="Line 6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2" name="Line 7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4" name="Line 9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5" name="Line 10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6" name="Line 11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7" name="Line 12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8" name="Line 13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9" name="Line 14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0" name="Line 15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1" name="Line 16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2" name="Line 17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3" name="Line 18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4" name="Line 19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5" name="Text Box 20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9956" name="Text Box 21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9957" name="Text Box 22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9958" name="Text Box 23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9959" name="Text Box 24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9960" name="Text Box 25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9961" name="Text Box 26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9962" name="Line 27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3" name="Line 28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4" name="Line 29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5" name="Text Box 30"/>
          <p:cNvSpPr txBox="1">
            <a:spLocks noChangeArrowheads="1"/>
          </p:cNvSpPr>
          <p:nvPr/>
        </p:nvSpPr>
        <p:spPr bwMode="auto">
          <a:xfrm>
            <a:off x="76200" y="5010150"/>
            <a:ext cx="798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fill out the edges representing sequence aligned to gaps </a:t>
            </a:r>
          </a:p>
        </p:txBody>
      </p:sp>
      <p:sp>
        <p:nvSpPr>
          <p:cNvPr id="39966" name="Text Box 31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39967" name="Text Box 62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9968" name="Text Box 63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9969" name="Text Box 64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9970" name="Text Box 65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9971" name="Text Box 66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9972" name="Text Box 67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9973" name="Text Box 68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9974" name="Line 69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5" name="Line 70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6" name="Line 71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7" name="Line 72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8" name="Line 73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9" name="Line 74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80" name="Text Box 76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9981" name="Text Box 78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9982" name="Text Box 79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9983" name="Text Box 80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9984" name="Text Box 81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9985" name="Text Box 82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9986" name="Text Box 83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9987" name="Text Box 84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39988" name="Text Box 85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39989" name="Text Box 86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39990" name="Line 88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1" name="Line 90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2" name="Line 91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3" name="Line 92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4" name="Line 93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5" name="Line 94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6" name="Line 95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7" name="Line 96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8" name="Line 97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098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098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098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098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098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098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098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9" name="Text Box 30"/>
          <p:cNvSpPr txBox="1">
            <a:spLocks noChangeArrowheads="1"/>
          </p:cNvSpPr>
          <p:nvPr/>
        </p:nvSpPr>
        <p:spPr bwMode="auto">
          <a:xfrm>
            <a:off x="1889125" y="736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40990" name="Text Box 34"/>
          <p:cNvSpPr txBox="1">
            <a:spLocks noChangeArrowheads="1"/>
          </p:cNvSpPr>
          <p:nvPr/>
        </p:nvSpPr>
        <p:spPr bwMode="auto">
          <a:xfrm>
            <a:off x="1847850" y="1797050"/>
            <a:ext cx="514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/>
              <a:t>X</a:t>
            </a:r>
          </a:p>
        </p:txBody>
      </p:sp>
      <p:sp>
        <p:nvSpPr>
          <p:cNvPr id="40991" name="Text Box 35"/>
          <p:cNvSpPr txBox="1">
            <a:spLocks noChangeArrowheads="1"/>
          </p:cNvSpPr>
          <p:nvPr/>
        </p:nvSpPr>
        <p:spPr bwMode="auto">
          <a:xfrm>
            <a:off x="609600" y="4973638"/>
            <a:ext cx="7891463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Consider this box:  What is the best way to Align “</a:t>
            </a:r>
            <a:r>
              <a:rPr lang="en-US">
                <a:latin typeface="Courier New" pitchFamily="49" charset="0"/>
              </a:rPr>
              <a:t>PA</a:t>
            </a:r>
            <a:r>
              <a:rPr lang="en-US"/>
              <a:t>” and “”.</a:t>
            </a:r>
          </a:p>
          <a:p>
            <a:r>
              <a:rPr lang="en-US"/>
              <a:t>Well.  There is only way!</a:t>
            </a:r>
          </a:p>
          <a:p>
            <a:r>
              <a:rPr lang="en-US">
                <a:latin typeface="Courier New" pitchFamily="49" charset="0"/>
              </a:rPr>
              <a:t>--</a:t>
            </a:r>
          </a:p>
          <a:p>
            <a:r>
              <a:rPr lang="en-US">
                <a:latin typeface="Courier New" pitchFamily="49" charset="0"/>
              </a:rPr>
              <a:t>PA</a:t>
            </a:r>
          </a:p>
        </p:txBody>
      </p:sp>
      <p:sp>
        <p:nvSpPr>
          <p:cNvPr id="40992" name="Text Box 36"/>
          <p:cNvSpPr txBox="1">
            <a:spLocks noChangeArrowheads="1"/>
          </p:cNvSpPr>
          <p:nvPr/>
        </p:nvSpPr>
        <p:spPr bwMode="auto">
          <a:xfrm>
            <a:off x="1295400" y="5715000"/>
            <a:ext cx="1563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(score –16)</a:t>
            </a:r>
          </a:p>
        </p:txBody>
      </p:sp>
      <p:sp>
        <p:nvSpPr>
          <p:cNvPr id="40993" name="Text Box 37"/>
          <p:cNvSpPr txBox="1">
            <a:spLocks noChangeArrowheads="1"/>
          </p:cNvSpPr>
          <p:nvPr/>
        </p:nvSpPr>
        <p:spPr bwMode="auto">
          <a:xfrm>
            <a:off x="304800" y="6386513"/>
            <a:ext cx="8475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Moreover, this alignment “builds on”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 and “” (hence the arrows)</a:t>
            </a: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8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7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9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0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1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2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2004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2005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2006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2007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2008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2009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2010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1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2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3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2014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2015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2016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2017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2018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2019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2020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2021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2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3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4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5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6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7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2028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2029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2030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2031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2032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2033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2034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2035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2036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2037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38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39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0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1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2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3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4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5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6" name="Text Box 63"/>
          <p:cNvSpPr txBox="1">
            <a:spLocks noChangeArrowheads="1"/>
          </p:cNvSpPr>
          <p:nvPr/>
        </p:nvSpPr>
        <p:spPr bwMode="auto">
          <a:xfrm>
            <a:off x="1889125" y="4572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X</a:t>
            </a:r>
          </a:p>
        </p:txBody>
      </p:sp>
      <p:sp>
        <p:nvSpPr>
          <p:cNvPr id="42047" name="Text Box 64"/>
          <p:cNvSpPr txBox="1">
            <a:spLocks noChangeArrowheads="1"/>
          </p:cNvSpPr>
          <p:nvPr/>
        </p:nvSpPr>
        <p:spPr bwMode="auto">
          <a:xfrm>
            <a:off x="669925" y="5146675"/>
            <a:ext cx="4565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box marked with </a:t>
            </a:r>
            <a:r>
              <a:rPr lang="en-US">
                <a:solidFill>
                  <a:srgbClr val="FF3300"/>
                </a:solidFill>
              </a:rPr>
              <a:t>X </a:t>
            </a:r>
            <a:r>
              <a:rPr lang="en-US"/>
              <a:t>represents: </a:t>
            </a:r>
          </a:p>
        </p:txBody>
      </p:sp>
      <p:sp>
        <p:nvSpPr>
          <p:cNvPr id="42048" name="Text Box 65"/>
          <p:cNvSpPr txBox="1">
            <a:spLocks noChangeArrowheads="1"/>
          </p:cNvSpPr>
          <p:nvPr/>
        </p:nvSpPr>
        <p:spPr bwMode="auto">
          <a:xfrm>
            <a:off x="1889125" y="55626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-------</a:t>
            </a:r>
          </a:p>
          <a:p>
            <a:r>
              <a:rPr lang="en-US">
                <a:latin typeface="Courier New" pitchFamily="49" charset="0"/>
              </a:rPr>
              <a:t>PAWHEAE</a:t>
            </a:r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3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0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1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2" name="Line 14"/>
          <p:cNvSpPr>
            <a:spLocks noChangeShapeType="1"/>
          </p:cNvSpPr>
          <p:nvPr/>
        </p:nvSpPr>
        <p:spPr bwMode="auto">
          <a:xfrm>
            <a:off x="5181600" y="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3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5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6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7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3028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3029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3030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3031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3032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3033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3034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5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7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3038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039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3040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3041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3042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3043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3044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3045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6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7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8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9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50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51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052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3053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3054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3055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3056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3057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3058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3059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3060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3061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2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3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4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5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6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7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8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9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70" name="Text Box 64"/>
          <p:cNvSpPr txBox="1">
            <a:spLocks noChangeArrowheads="1"/>
          </p:cNvSpPr>
          <p:nvPr/>
        </p:nvSpPr>
        <p:spPr bwMode="auto">
          <a:xfrm>
            <a:off x="457200" y="4953000"/>
            <a:ext cx="7677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Consider this box:  What is the best way to align “</a:t>
            </a:r>
            <a:r>
              <a:rPr lang="en-US">
                <a:latin typeface="Courier New" pitchFamily="49" charset="0"/>
              </a:rPr>
              <a:t>H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3071" name="Text Box 66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3072" name="Text Box 67"/>
          <p:cNvSpPr txBox="1">
            <a:spLocks noChangeArrowheads="1"/>
          </p:cNvSpPr>
          <p:nvPr/>
        </p:nvSpPr>
        <p:spPr bwMode="auto">
          <a:xfrm>
            <a:off x="1905000" y="5384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-H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43073" name="Text Box 68"/>
          <p:cNvSpPr txBox="1">
            <a:spLocks noChangeArrowheads="1"/>
          </p:cNvSpPr>
          <p:nvPr/>
        </p:nvSpPr>
        <p:spPr bwMode="auto">
          <a:xfrm>
            <a:off x="228600" y="5445125"/>
            <a:ext cx="169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One Option:</a:t>
            </a:r>
          </a:p>
        </p:txBody>
      </p:sp>
      <p:sp>
        <p:nvSpPr>
          <p:cNvPr id="43074" name="Text Box 69"/>
          <p:cNvSpPr txBox="1">
            <a:spLocks noChangeArrowheads="1"/>
          </p:cNvSpPr>
          <p:nvPr/>
        </p:nvSpPr>
        <p:spPr bwMode="auto">
          <a:xfrm>
            <a:off x="2543175" y="5445125"/>
            <a:ext cx="4924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the score of  </a:t>
            </a:r>
          </a:p>
        </p:txBody>
      </p:sp>
      <p:sp>
        <p:nvSpPr>
          <p:cNvPr id="43075" name="Text Box 70"/>
          <p:cNvSpPr txBox="1">
            <a:spLocks noChangeArrowheads="1"/>
          </p:cNvSpPr>
          <p:nvPr/>
        </p:nvSpPr>
        <p:spPr bwMode="auto">
          <a:xfrm>
            <a:off x="7391400" y="536892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3076" name="Text Box 71"/>
          <p:cNvSpPr txBox="1">
            <a:spLocks noChangeArrowheads="1"/>
          </p:cNvSpPr>
          <p:nvPr/>
        </p:nvSpPr>
        <p:spPr bwMode="auto">
          <a:xfrm>
            <a:off x="517525" y="6137275"/>
            <a:ext cx="6345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 if we take this option the new score is –8 + (-8)</a:t>
            </a:r>
          </a:p>
        </p:txBody>
      </p:sp>
      <p:sp>
        <p:nvSpPr>
          <p:cNvPr id="43077" name="Line 72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78" name="Text Box 73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71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8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0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1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3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4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5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6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7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8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9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0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1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4052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4053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4054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4055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4056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4057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4058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9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0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1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4062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4063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064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4065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4066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4067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4068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4069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0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1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2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3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4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5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4076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077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4078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4079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4080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4081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4082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4083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4084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4085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6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7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8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9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0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1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2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3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4" name="Text Box 62"/>
          <p:cNvSpPr txBox="1">
            <a:spLocks noChangeArrowheads="1"/>
          </p:cNvSpPr>
          <p:nvPr/>
        </p:nvSpPr>
        <p:spPr bwMode="auto">
          <a:xfrm>
            <a:off x="457200" y="4932363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4095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4096" name="Text Box 64"/>
          <p:cNvSpPr txBox="1">
            <a:spLocks noChangeArrowheads="1"/>
          </p:cNvSpPr>
          <p:nvPr/>
        </p:nvSpPr>
        <p:spPr bwMode="auto">
          <a:xfrm>
            <a:off x="1905000" y="5384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H-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44097" name="Text Box 66"/>
          <p:cNvSpPr txBox="1">
            <a:spLocks noChangeArrowheads="1"/>
          </p:cNvSpPr>
          <p:nvPr/>
        </p:nvSpPr>
        <p:spPr bwMode="auto">
          <a:xfrm>
            <a:off x="2543175" y="5445125"/>
            <a:ext cx="4924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the score of  </a:t>
            </a:r>
          </a:p>
        </p:txBody>
      </p:sp>
      <p:sp>
        <p:nvSpPr>
          <p:cNvPr id="44098" name="Text Box 67"/>
          <p:cNvSpPr txBox="1">
            <a:spLocks noChangeArrowheads="1"/>
          </p:cNvSpPr>
          <p:nvPr/>
        </p:nvSpPr>
        <p:spPr bwMode="auto">
          <a:xfrm>
            <a:off x="7391400" y="536892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-</a:t>
            </a:r>
          </a:p>
        </p:txBody>
      </p:sp>
      <p:sp>
        <p:nvSpPr>
          <p:cNvPr id="44099" name="Text Box 68"/>
          <p:cNvSpPr txBox="1">
            <a:spLocks noChangeArrowheads="1"/>
          </p:cNvSpPr>
          <p:nvPr/>
        </p:nvSpPr>
        <p:spPr bwMode="auto">
          <a:xfrm>
            <a:off x="517525" y="6137275"/>
            <a:ext cx="6345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 if we take this option the new score is –8 + (-8)</a:t>
            </a:r>
          </a:p>
        </p:txBody>
      </p:sp>
      <p:sp>
        <p:nvSpPr>
          <p:cNvPr id="44100" name="Line 69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101" name="Text Box 70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4102" name="Text Box 71"/>
          <p:cNvSpPr txBox="1">
            <a:spLocks noChangeArrowheads="1"/>
          </p:cNvSpPr>
          <p:nvPr/>
        </p:nvSpPr>
        <p:spPr bwMode="auto">
          <a:xfrm>
            <a:off x="2362200" y="12954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4103" name="Line 72"/>
          <p:cNvSpPr>
            <a:spLocks noChangeShapeType="1"/>
          </p:cNvSpPr>
          <p:nvPr/>
        </p:nvSpPr>
        <p:spPr bwMode="auto">
          <a:xfrm flipV="1">
            <a:off x="2667000" y="1219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533400"/>
            <a:ext cx="689092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define p(</a:t>
            </a:r>
            <a:r>
              <a:rPr lang="en-US" dirty="0" err="1"/>
              <a:t>sequence|model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Given a particular die, what is the probability of observing a sequence…</a:t>
            </a:r>
          </a:p>
          <a:p>
            <a:endParaRPr lang="en-US" dirty="0"/>
          </a:p>
          <a:p>
            <a:r>
              <a:rPr lang="en-US" dirty="0"/>
              <a:t>For DNA, if we have a fair die:</a:t>
            </a:r>
          </a:p>
          <a:p>
            <a:endParaRPr lang="en-US" dirty="0"/>
          </a:p>
          <a:p>
            <a:r>
              <a:rPr lang="en-US" dirty="0"/>
              <a:t>	p(A) = p(C) = p(G) = p(T) = 0.25</a:t>
            </a:r>
          </a:p>
          <a:p>
            <a:endParaRPr lang="en-US" dirty="0"/>
          </a:p>
          <a:p>
            <a:r>
              <a:rPr lang="en-US" dirty="0"/>
              <a:t>Then the p(“A”,”C”| “fair die model” ) = </a:t>
            </a:r>
          </a:p>
          <a:p>
            <a:r>
              <a:rPr lang="en-US" dirty="0"/>
              <a:t>	The probability we would observe and A and a C = </a:t>
            </a:r>
          </a:p>
          <a:p>
            <a:r>
              <a:rPr lang="en-US" dirty="0"/>
              <a:t>		0.25 * 0.25 = 0.0625</a:t>
            </a:r>
          </a:p>
          <a:p>
            <a:endParaRPr lang="en-US" dirty="0"/>
          </a:p>
          <a:p>
            <a:r>
              <a:rPr lang="en-US" dirty="0"/>
              <a:t>For proteins, if we have a fair die.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p(A) = p(C) = p(D) …. p(Y) = 0.05</a:t>
            </a:r>
          </a:p>
          <a:p>
            <a:endParaRPr lang="en-US" dirty="0"/>
          </a:p>
          <a:p>
            <a:r>
              <a:rPr lang="en-US" dirty="0"/>
              <a:t>Then the p(“A”,”Y” | “fair die model” ) = 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0.05 * 0.05 = 0.0025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0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3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4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0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1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2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3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4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5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5076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5077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5078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5079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5080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5081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5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5086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5087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5088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089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5090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5091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5092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4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5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6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7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8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9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5100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5101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102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5103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5104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5105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5106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5107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5108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5109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0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1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2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3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4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5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6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7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8" name="Text Box 62"/>
          <p:cNvSpPr txBox="1">
            <a:spLocks noChangeArrowheads="1"/>
          </p:cNvSpPr>
          <p:nvPr/>
        </p:nvSpPr>
        <p:spPr bwMode="auto">
          <a:xfrm>
            <a:off x="457200" y="4932363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5119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5120" name="Text Box 64"/>
          <p:cNvSpPr txBox="1">
            <a:spLocks noChangeArrowheads="1"/>
          </p:cNvSpPr>
          <p:nvPr/>
        </p:nvSpPr>
        <p:spPr bwMode="auto">
          <a:xfrm>
            <a:off x="1905000" y="5384800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5121" name="Line 68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2" name="Text Box 69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5123" name="Text Box 70"/>
          <p:cNvSpPr txBox="1">
            <a:spLocks noChangeArrowheads="1"/>
          </p:cNvSpPr>
          <p:nvPr/>
        </p:nvSpPr>
        <p:spPr bwMode="auto">
          <a:xfrm>
            <a:off x="2398713" y="1371600"/>
            <a:ext cx="420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5124" name="Line 71"/>
          <p:cNvSpPr>
            <a:spLocks noChangeShapeType="1"/>
          </p:cNvSpPr>
          <p:nvPr/>
        </p:nvSpPr>
        <p:spPr bwMode="auto">
          <a:xfrm flipV="1">
            <a:off x="2667000" y="1219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5" name="Text Box 72"/>
          <p:cNvSpPr txBox="1">
            <a:spLocks noChangeArrowheads="1"/>
          </p:cNvSpPr>
          <p:nvPr/>
        </p:nvSpPr>
        <p:spPr bwMode="auto">
          <a:xfrm>
            <a:off x="2498725" y="5527675"/>
            <a:ext cx="2333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This score is 0 –2</a:t>
            </a:r>
          </a:p>
        </p:txBody>
      </p:sp>
      <p:sp>
        <p:nvSpPr>
          <p:cNvPr id="45126" name="Line 73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7" name="Text Box 74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5128" name="Text Box 75"/>
          <p:cNvSpPr txBox="1">
            <a:spLocks noChangeArrowheads="1"/>
          </p:cNvSpPr>
          <p:nvPr/>
        </p:nvSpPr>
        <p:spPr bwMode="auto">
          <a:xfrm>
            <a:off x="2209800" y="1219200"/>
            <a:ext cx="3317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</a:t>
            </a: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4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5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6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7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8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9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0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1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2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3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4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5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6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7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8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9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6100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6101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6102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6103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6104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6105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6106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7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8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9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6110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6111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6112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6113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114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6115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6116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6117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18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19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0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1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2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3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6124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6125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6126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127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6128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6129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6130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6131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6132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6133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4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5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6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7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8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9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0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1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2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6143" name="Line 70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4" name="Text Box 71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6145" name="Text Box 73"/>
          <p:cNvSpPr txBox="1">
            <a:spLocks noChangeArrowheads="1"/>
          </p:cNvSpPr>
          <p:nvPr/>
        </p:nvSpPr>
        <p:spPr bwMode="auto">
          <a:xfrm>
            <a:off x="1584325" y="5216525"/>
            <a:ext cx="67198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take the highest of our three options</a:t>
            </a:r>
          </a:p>
          <a:p>
            <a:r>
              <a:rPr lang="en-US"/>
              <a:t>And  we remember from where the choice came from</a:t>
            </a:r>
          </a:p>
        </p:txBody>
      </p:sp>
      <p:sp>
        <p:nvSpPr>
          <p:cNvPr id="46146" name="Text Box 74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6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8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2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5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8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9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0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1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2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3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7124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7125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7126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7127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7128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7129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7130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1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2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3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7134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7135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7136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7137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7138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139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7140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7141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2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3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4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5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6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7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7148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7149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7150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7151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152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7153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7154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7155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7156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7157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58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59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0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1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2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3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4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5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6" name="Text Box 62"/>
          <p:cNvSpPr txBox="1">
            <a:spLocks noChangeArrowheads="1"/>
          </p:cNvSpPr>
          <p:nvPr/>
        </p:nvSpPr>
        <p:spPr bwMode="auto">
          <a:xfrm>
            <a:off x="1584325" y="52228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67" name="Line 63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8" name="Text Box 64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69" name="Text Box 65"/>
          <p:cNvSpPr txBox="1">
            <a:spLocks noChangeArrowheads="1"/>
          </p:cNvSpPr>
          <p:nvPr/>
        </p:nvSpPr>
        <p:spPr bwMode="auto">
          <a:xfrm>
            <a:off x="1508125" y="5181600"/>
            <a:ext cx="60356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read this as: If we had to align “H” and “P”,</a:t>
            </a:r>
          </a:p>
          <a:p>
            <a:endParaRPr lang="en-US"/>
          </a:p>
        </p:txBody>
      </p:sp>
      <p:sp>
        <p:nvSpPr>
          <p:cNvPr id="47170" name="Text Box 66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7171" name="Text Box 67"/>
          <p:cNvSpPr txBox="1">
            <a:spLocks noChangeArrowheads="1"/>
          </p:cNvSpPr>
          <p:nvPr/>
        </p:nvSpPr>
        <p:spPr bwMode="auto">
          <a:xfrm>
            <a:off x="1143000" y="55276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7172" name="Text Box 68"/>
          <p:cNvSpPr txBox="1">
            <a:spLocks noChangeArrowheads="1"/>
          </p:cNvSpPr>
          <p:nvPr/>
        </p:nvSpPr>
        <p:spPr bwMode="auto">
          <a:xfrm>
            <a:off x="1584325" y="5645150"/>
            <a:ext cx="1755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is better than</a:t>
            </a:r>
          </a:p>
        </p:txBody>
      </p:sp>
      <p:sp>
        <p:nvSpPr>
          <p:cNvPr id="47173" name="Text Box 69"/>
          <p:cNvSpPr txBox="1">
            <a:spLocks noChangeArrowheads="1"/>
          </p:cNvSpPr>
          <p:nvPr/>
        </p:nvSpPr>
        <p:spPr bwMode="auto">
          <a:xfrm>
            <a:off x="3352800" y="5527675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H-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47174" name="Text Box 70"/>
          <p:cNvSpPr txBox="1">
            <a:spLocks noChangeArrowheads="1"/>
          </p:cNvSpPr>
          <p:nvPr/>
        </p:nvSpPr>
        <p:spPr bwMode="auto">
          <a:xfrm>
            <a:off x="4022725" y="564515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</a:t>
            </a:r>
          </a:p>
        </p:txBody>
      </p:sp>
      <p:sp>
        <p:nvSpPr>
          <p:cNvPr id="47175" name="Text Box 71"/>
          <p:cNvSpPr txBox="1">
            <a:spLocks noChangeArrowheads="1"/>
          </p:cNvSpPr>
          <p:nvPr/>
        </p:nvSpPr>
        <p:spPr bwMode="auto">
          <a:xfrm>
            <a:off x="4556125" y="5527675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-H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2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3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4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5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6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7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8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9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0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3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4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5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6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7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8148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8149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8150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8151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8152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8153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8154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5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6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7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8158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8159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8160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8161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8162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8163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164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8165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6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7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8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9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70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71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8172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8173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8174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8175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8176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177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8178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8179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8180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8181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2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3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4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5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6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7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8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9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0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8191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92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3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94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8195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8196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7" name="Text Box 69"/>
          <p:cNvSpPr txBox="1">
            <a:spLocks noChangeArrowheads="1"/>
          </p:cNvSpPr>
          <p:nvPr/>
        </p:nvSpPr>
        <p:spPr bwMode="auto">
          <a:xfrm>
            <a:off x="898525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48198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7705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   , so the new value</a:t>
            </a:r>
          </a:p>
          <a:p>
            <a:r>
              <a:rPr lang="en-US"/>
              <a:t>is –2 + (-8)</a:t>
            </a:r>
          </a:p>
        </p:txBody>
      </p:sp>
      <p:sp>
        <p:nvSpPr>
          <p:cNvPr id="48199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48200" name="Text Box 72"/>
          <p:cNvSpPr txBox="1">
            <a:spLocks noChangeArrowheads="1"/>
          </p:cNvSpPr>
          <p:nvPr/>
        </p:nvSpPr>
        <p:spPr bwMode="auto">
          <a:xfrm>
            <a:off x="4572000" y="58070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</a:t>
            </a:r>
          </a:p>
          <a:p>
            <a:r>
              <a:rPr lang="en-US" dirty="0">
                <a:latin typeface="Courier New" pitchFamily="49" charset="0"/>
              </a:rPr>
              <a:t>P</a:t>
            </a: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6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7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8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9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0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1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2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4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6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7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8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9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0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1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9172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9173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9174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9175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9176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9177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9178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9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80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81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9182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9183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9184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9185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9186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9187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9188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189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0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1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2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3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4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5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9196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9197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9198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9199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9200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9201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202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9203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9204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9205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6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7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8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9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0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1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2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3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4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9215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9216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7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9218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9219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9220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21" name="Text Box 69"/>
          <p:cNvSpPr txBox="1">
            <a:spLocks noChangeArrowheads="1"/>
          </p:cNvSpPr>
          <p:nvPr/>
        </p:nvSpPr>
        <p:spPr bwMode="auto">
          <a:xfrm>
            <a:off x="685800" y="5867400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HE-</a:t>
            </a:r>
          </a:p>
          <a:p>
            <a:r>
              <a:rPr lang="en-US">
                <a:latin typeface="Courier New" pitchFamily="49" charset="0"/>
              </a:rPr>
              <a:t>--P</a:t>
            </a:r>
          </a:p>
        </p:txBody>
      </p:sp>
      <p:sp>
        <p:nvSpPr>
          <p:cNvPr id="49222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9991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,       so the new value</a:t>
            </a:r>
          </a:p>
          <a:p>
            <a:r>
              <a:rPr lang="en-US"/>
              <a:t>is –16 + (-8)</a:t>
            </a:r>
          </a:p>
        </p:txBody>
      </p:sp>
      <p:sp>
        <p:nvSpPr>
          <p:cNvPr id="49223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49224" name="Line 72"/>
          <p:cNvSpPr>
            <a:spLocks noChangeShapeType="1"/>
          </p:cNvSpPr>
          <p:nvPr/>
        </p:nvSpPr>
        <p:spPr bwMode="auto">
          <a:xfrm flipV="1">
            <a:off x="3124200" y="1295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25" name="Text Box 73"/>
          <p:cNvSpPr txBox="1">
            <a:spLocks noChangeArrowheads="1"/>
          </p:cNvSpPr>
          <p:nvPr/>
        </p:nvSpPr>
        <p:spPr bwMode="auto">
          <a:xfrm>
            <a:off x="4648200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HE</a:t>
            </a:r>
          </a:p>
          <a:p>
            <a:r>
              <a:rPr lang="en-US" dirty="0">
                <a:latin typeface="Courier New" pitchFamily="49" charset="0"/>
              </a:rPr>
              <a:t>--</a:t>
            </a:r>
          </a:p>
        </p:txBody>
      </p:sp>
      <p:sp>
        <p:nvSpPr>
          <p:cNvPr id="49226" name="Text Box 74"/>
          <p:cNvSpPr txBox="1">
            <a:spLocks noChangeArrowheads="1"/>
          </p:cNvSpPr>
          <p:nvPr/>
        </p:nvSpPr>
        <p:spPr bwMode="auto">
          <a:xfrm>
            <a:off x="2779713" y="1219200"/>
            <a:ext cx="420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-24</a:t>
            </a:r>
          </a:p>
        </p:txBody>
      </p:sp>
      <p:sp>
        <p:nvSpPr>
          <p:cNvPr id="7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3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7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8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9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0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1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2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3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4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5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0196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0197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0198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0199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0200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0201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0202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3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4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5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50206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0207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0208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0209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0210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0211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0212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0213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4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5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6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7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8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9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0220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0221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0222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0223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0224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0225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0226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0227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0228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0229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0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1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2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3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4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5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6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7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8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50239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0240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1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0242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50243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50244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5" name="Text Box 69"/>
          <p:cNvSpPr txBox="1">
            <a:spLocks noChangeArrowheads="1"/>
          </p:cNvSpPr>
          <p:nvPr/>
        </p:nvSpPr>
        <p:spPr bwMode="auto">
          <a:xfrm>
            <a:off x="685800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50246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9991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,       so the new value</a:t>
            </a:r>
          </a:p>
          <a:p>
            <a:r>
              <a:rPr lang="en-US"/>
              <a:t>is –8 + (-1)</a:t>
            </a:r>
          </a:p>
        </p:txBody>
      </p:sp>
      <p:sp>
        <p:nvSpPr>
          <p:cNvPr id="50247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50248" name="Line 72"/>
          <p:cNvSpPr>
            <a:spLocks noChangeShapeType="1"/>
          </p:cNvSpPr>
          <p:nvPr/>
        </p:nvSpPr>
        <p:spPr bwMode="auto">
          <a:xfrm flipV="1">
            <a:off x="3124200" y="1295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9" name="Text Box 73"/>
          <p:cNvSpPr txBox="1">
            <a:spLocks noChangeArrowheads="1"/>
          </p:cNvSpPr>
          <p:nvPr/>
        </p:nvSpPr>
        <p:spPr bwMode="auto">
          <a:xfrm>
            <a:off x="4738687" y="58070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 dirty="0">
                <a:latin typeface="Courier New" pitchFamily="49" charset="0"/>
              </a:rPr>
              <a:t>-</a:t>
            </a:r>
          </a:p>
        </p:txBody>
      </p:sp>
      <p:sp>
        <p:nvSpPr>
          <p:cNvPr id="50250" name="Text Box 74"/>
          <p:cNvSpPr txBox="1">
            <a:spLocks noChangeArrowheads="1"/>
          </p:cNvSpPr>
          <p:nvPr/>
        </p:nvSpPr>
        <p:spPr bwMode="auto">
          <a:xfrm>
            <a:off x="2895600" y="14478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-24</a:t>
            </a:r>
          </a:p>
        </p:txBody>
      </p:sp>
      <p:sp>
        <p:nvSpPr>
          <p:cNvPr id="50251" name="Line 75"/>
          <p:cNvSpPr>
            <a:spLocks noChangeShapeType="1"/>
          </p:cNvSpPr>
          <p:nvPr/>
        </p:nvSpPr>
        <p:spPr bwMode="auto">
          <a:xfrm flipH="1" flipV="1">
            <a:off x="2743200" y="1295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52" name="Text Box 76"/>
          <p:cNvSpPr txBox="1">
            <a:spLocks noChangeArrowheads="1"/>
          </p:cNvSpPr>
          <p:nvPr/>
        </p:nvSpPr>
        <p:spPr bwMode="auto">
          <a:xfrm>
            <a:off x="2743200" y="1143000"/>
            <a:ext cx="3317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-9</a:t>
            </a: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4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5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6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8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3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5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6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7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8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9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1220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221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1222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1223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224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225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226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7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8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9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51230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1231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1232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1233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1234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1235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1236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1237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38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39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0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1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2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3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1244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1245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1246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1247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1248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1249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1250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1251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1252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1253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4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5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6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7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8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9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0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1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2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63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4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65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51266" name="Text Box 69"/>
          <p:cNvSpPr txBox="1">
            <a:spLocks noChangeArrowheads="1"/>
          </p:cNvSpPr>
          <p:nvPr/>
        </p:nvSpPr>
        <p:spPr bwMode="auto">
          <a:xfrm>
            <a:off x="1203325" y="5638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51267" name="Line 75"/>
          <p:cNvSpPr>
            <a:spLocks noChangeShapeType="1"/>
          </p:cNvSpPr>
          <p:nvPr/>
        </p:nvSpPr>
        <p:spPr bwMode="auto">
          <a:xfrm flipH="1" flipV="1">
            <a:off x="2743200" y="1295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8" name="Text Box 76"/>
          <p:cNvSpPr txBox="1">
            <a:spLocks noChangeArrowheads="1"/>
          </p:cNvSpPr>
          <p:nvPr/>
        </p:nvSpPr>
        <p:spPr bwMode="auto">
          <a:xfrm>
            <a:off x="2743200" y="1143000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400"/>
          </a:p>
        </p:txBody>
      </p:sp>
      <p:sp>
        <p:nvSpPr>
          <p:cNvPr id="51269" name="Text Box 77"/>
          <p:cNvSpPr txBox="1">
            <a:spLocks noChangeArrowheads="1"/>
          </p:cNvSpPr>
          <p:nvPr/>
        </p:nvSpPr>
        <p:spPr bwMode="auto">
          <a:xfrm>
            <a:off x="28051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-9</a:t>
            </a:r>
          </a:p>
        </p:txBody>
      </p:sp>
      <p:sp>
        <p:nvSpPr>
          <p:cNvPr id="51270" name="Text Box 78"/>
          <p:cNvSpPr txBox="1">
            <a:spLocks noChangeArrowheads="1"/>
          </p:cNvSpPr>
          <p:nvPr/>
        </p:nvSpPr>
        <p:spPr bwMode="auto">
          <a:xfrm>
            <a:off x="685800" y="5715000"/>
            <a:ext cx="506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</a:t>
            </a:r>
          </a:p>
        </p:txBody>
      </p:sp>
      <p:sp>
        <p:nvSpPr>
          <p:cNvPr id="51271" name="Text Box 79"/>
          <p:cNvSpPr txBox="1">
            <a:spLocks noChangeArrowheads="1"/>
          </p:cNvSpPr>
          <p:nvPr/>
        </p:nvSpPr>
        <p:spPr bwMode="auto">
          <a:xfrm>
            <a:off x="1855788" y="5715000"/>
            <a:ext cx="183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is better than </a:t>
            </a:r>
          </a:p>
        </p:txBody>
      </p:sp>
      <p:sp>
        <p:nvSpPr>
          <p:cNvPr id="51272" name="Text Box 80"/>
          <p:cNvSpPr txBox="1">
            <a:spLocks noChangeArrowheads="1"/>
          </p:cNvSpPr>
          <p:nvPr/>
        </p:nvSpPr>
        <p:spPr bwMode="auto">
          <a:xfrm>
            <a:off x="3641725" y="5638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51273" name="Rectangle 81"/>
          <p:cNvSpPr>
            <a:spLocks noChangeArrowheads="1"/>
          </p:cNvSpPr>
          <p:nvPr/>
        </p:nvSpPr>
        <p:spPr bwMode="auto">
          <a:xfrm>
            <a:off x="4210050" y="579120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</a:t>
            </a:r>
          </a:p>
        </p:txBody>
      </p:sp>
      <p:sp>
        <p:nvSpPr>
          <p:cNvPr id="51274" name="Text Box 82"/>
          <p:cNvSpPr txBox="1">
            <a:spLocks noChangeArrowheads="1"/>
          </p:cNvSpPr>
          <p:nvPr/>
        </p:nvSpPr>
        <p:spPr bwMode="auto">
          <a:xfrm>
            <a:off x="4754563" y="5638800"/>
            <a:ext cx="7318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HE-</a:t>
            </a:r>
          </a:p>
          <a:p>
            <a:r>
              <a:rPr lang="en-US">
                <a:latin typeface="Courier New" pitchFamily="49" charset="0"/>
              </a:rPr>
              <a:t>--P</a:t>
            </a:r>
          </a:p>
        </p:txBody>
      </p:sp>
      <p:sp>
        <p:nvSpPr>
          <p:cNvPr id="51275" name="Text Box 84"/>
          <p:cNvSpPr txBox="1">
            <a:spLocks noChangeArrowheads="1"/>
          </p:cNvSpPr>
          <p:nvPr/>
        </p:nvSpPr>
        <p:spPr bwMode="auto">
          <a:xfrm>
            <a:off x="1355725" y="4994275"/>
            <a:ext cx="4251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If we have to align “HE” and “P”</a:t>
            </a:r>
          </a:p>
        </p:txBody>
      </p:sp>
      <p:sp>
        <p:nvSpPr>
          <p:cNvPr id="76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457200" y="762000"/>
          <a:ext cx="7999413" cy="491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3" name="Bitmap Image" r:id="rId4" imgW="8000000" imgH="4915586" progId="PBrush">
                  <p:embed/>
                </p:oleObj>
              </mc:Choice>
              <mc:Fallback>
                <p:oleObj name="Bitmap Image" r:id="rId4" imgW="8000000" imgH="4915586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762000"/>
                        <a:ext cx="7999413" cy="491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441325" y="41275"/>
            <a:ext cx="38616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The completed matrix (from the book)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057400" y="8382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  <a:p>
            <a:r>
              <a:rPr lang="en-US" dirty="0"/>
              <a:t>Multi-threaded dynamic programming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533400" y="422275"/>
            <a:ext cx="8229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is often much more useful than global alignment.</a:t>
            </a:r>
          </a:p>
          <a:p>
            <a:r>
              <a:rPr lang="en-US"/>
              <a:t>There is usually very little reason to think that 2 sequences will</a:t>
            </a:r>
          </a:p>
          <a:p>
            <a:r>
              <a:rPr lang="en-US"/>
              <a:t>be related across their entire length….</a:t>
            </a: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533400" y="1828800"/>
            <a:ext cx="8623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is a pretty trivial modification to global alignment…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914400" y="3124200"/>
          <a:ext cx="7086600" cy="265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7" name="Bitmap Image" r:id="rId4" imgW="9266667" imgH="3467584" progId="PBrush">
                  <p:embed/>
                </p:oleObj>
              </mc:Choice>
              <mc:Fallback>
                <p:oleObj name="Bitmap Image" r:id="rId4" imgW="9266667" imgH="3467584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24200"/>
                        <a:ext cx="7086600" cy="265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050925" y="2555875"/>
            <a:ext cx="3919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Smith-Waterman algorithm….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593725" y="5908675"/>
            <a:ext cx="4849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 favorite algorithm in bioinformatics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102275"/>
            <a:ext cx="777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we can make more realistic models.</a:t>
            </a:r>
          </a:p>
          <a:p>
            <a:r>
              <a:rPr lang="en-US" dirty="0"/>
              <a:t>Instead of a “fair” die, consider a die that has the same frequencies as all </a:t>
            </a:r>
          </a:p>
          <a:p>
            <a:r>
              <a:rPr lang="en-US" dirty="0"/>
              <a:t>amino acids in a protein.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609600" y="914400"/>
          <a:ext cx="7315200" cy="443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1" name="Bitmap Image" r:id="rId4" imgW="11088648" imgH="6725589" progId="PBrush">
                  <p:embed/>
                </p:oleObj>
              </mc:Choice>
              <mc:Fallback>
                <p:oleObj name="Bitmap Image" r:id="rId4" imgW="11088648" imgH="6725589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914400"/>
                        <a:ext cx="7315200" cy="443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12725" y="76200"/>
            <a:ext cx="81565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start with the highest score rather than the lower-right corner.</a:t>
            </a:r>
          </a:p>
          <a:p>
            <a:r>
              <a:rPr lang="en-US"/>
              <a:t>We end with a 0 rather than the left-hand corner.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669925" y="5654675"/>
            <a:ext cx="73183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always is always relative to a threshold…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593725" y="269875"/>
            <a:ext cx="794702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Smith Waterman is very slow O(N*M)….</a:t>
            </a:r>
          </a:p>
          <a:p>
            <a:endParaRPr lang="en-US"/>
          </a:p>
          <a:p>
            <a:r>
              <a:rPr lang="en-US"/>
              <a:t>If there is a database of X sequences, a search of the database is</a:t>
            </a:r>
          </a:p>
          <a:p>
            <a:r>
              <a:rPr lang="en-US"/>
              <a:t>O(X*N*M) where N is the query length and M is the average</a:t>
            </a:r>
          </a:p>
          <a:p>
            <a:r>
              <a:rPr lang="en-US"/>
              <a:t>length of the sequence in the database.</a:t>
            </a:r>
          </a:p>
          <a:p>
            <a:endParaRPr lang="en-US"/>
          </a:p>
          <a:p>
            <a:r>
              <a:rPr lang="en-US"/>
              <a:t>Much too slow to search a database of genomic scale…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4038600" y="11430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04800" y="3810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  <a:p>
            <a:r>
              <a:rPr lang="en-US" dirty="0"/>
              <a:t>Multi-threaded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4445010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38100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dimensional grid of immutable </a:t>
            </a:r>
            <a:r>
              <a:rPr lang="en-US" dirty="0" err="1"/>
              <a:t>AlignmentCell</a:t>
            </a:r>
            <a:r>
              <a:rPr lang="en-US" dirty="0"/>
              <a:t> objects…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1" y="1066800"/>
            <a:ext cx="6553200" cy="3660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28600" y="6581001"/>
            <a:ext cx="12115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https://github.com/afodor/metagenomicsTools/blob/master/src/dynamicProgramming/NeedlemanWunschMultiThreaded.java</a:t>
            </a:r>
          </a:p>
        </p:txBody>
      </p:sp>
    </p:spTree>
    <p:extLst>
      <p:ext uri="{BB962C8B-B14F-4D97-AF65-F5344CB8AC3E}">
        <p14:creationId xmlns:p14="http://schemas.microsoft.com/office/powerpoint/2010/main" val="11621234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800" y="87868"/>
            <a:ext cx="613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fill in the (linear) gap penalty trivially with two threads…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799" y="685800"/>
            <a:ext cx="7470491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28600" y="6553200"/>
            <a:ext cx="12115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https://github.com/afodor/metagenomicsTools/blob/master/src/dynamicProgramming/NeedlemanWunschMultiThreaded.java</a:t>
            </a:r>
          </a:p>
        </p:txBody>
      </p:sp>
    </p:spTree>
    <p:extLst>
      <p:ext uri="{BB962C8B-B14F-4D97-AF65-F5344CB8AC3E}">
        <p14:creationId xmlns:p14="http://schemas.microsoft.com/office/powerpoint/2010/main" val="27140748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990600"/>
            <a:ext cx="8229600" cy="4933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0" y="228600"/>
            <a:ext cx="686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a linear gap penalty, we can define a method to fill in a given cell…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172200"/>
            <a:ext cx="1036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(the checked in code also can deal with affine gap penalties, but that is not shown in this slide..)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6581001"/>
            <a:ext cx="12115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https://github.com/afodor/metagenomicsTools/blob/master/src/dynamicProgramming/NeedlemanWunschMultiThreaded.java</a:t>
            </a:r>
          </a:p>
        </p:txBody>
      </p:sp>
    </p:spTree>
    <p:extLst>
      <p:ext uri="{BB962C8B-B14F-4D97-AF65-F5344CB8AC3E}">
        <p14:creationId xmlns:p14="http://schemas.microsoft.com/office/powerpoint/2010/main" val="6618988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Line 3"/>
          <p:cNvSpPr>
            <a:spLocks noChangeShapeType="1"/>
          </p:cNvSpPr>
          <p:nvPr/>
        </p:nvSpPr>
        <p:spPr bwMode="auto">
          <a:xfrm>
            <a:off x="685800" y="22828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8" name="Line 4"/>
          <p:cNvSpPr>
            <a:spLocks noChangeShapeType="1"/>
          </p:cNvSpPr>
          <p:nvPr/>
        </p:nvSpPr>
        <p:spPr bwMode="auto">
          <a:xfrm>
            <a:off x="685800" y="27924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auto">
          <a:xfrm>
            <a:off x="685800" y="33020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685800" y="38115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685800" y="42195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>
            <a:off x="685800" y="47291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>
            <a:off x="27241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>
            <a:off x="323373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>
            <a:off x="374332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>
            <a:off x="415131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7" name="Line 13"/>
          <p:cNvSpPr>
            <a:spLocks noChangeShapeType="1"/>
          </p:cNvSpPr>
          <p:nvPr/>
        </p:nvSpPr>
        <p:spPr bwMode="auto">
          <a:xfrm>
            <a:off x="45593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14"/>
          <p:cNvSpPr>
            <a:spLocks noChangeShapeType="1"/>
          </p:cNvSpPr>
          <p:nvPr/>
        </p:nvSpPr>
        <p:spPr bwMode="auto">
          <a:xfrm>
            <a:off x="517048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9" name="Line 15"/>
          <p:cNvSpPr>
            <a:spLocks noChangeShapeType="1"/>
          </p:cNvSpPr>
          <p:nvPr/>
        </p:nvSpPr>
        <p:spPr bwMode="auto">
          <a:xfrm>
            <a:off x="557847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0" name="Line 16"/>
          <p:cNvSpPr>
            <a:spLocks noChangeShapeType="1"/>
          </p:cNvSpPr>
          <p:nvPr/>
        </p:nvSpPr>
        <p:spPr bwMode="auto">
          <a:xfrm>
            <a:off x="608806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1" name="Line 17"/>
          <p:cNvSpPr>
            <a:spLocks noChangeShapeType="1"/>
          </p:cNvSpPr>
          <p:nvPr/>
        </p:nvSpPr>
        <p:spPr bwMode="auto">
          <a:xfrm>
            <a:off x="65976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2" name="Line 18"/>
          <p:cNvSpPr>
            <a:spLocks noChangeShapeType="1"/>
          </p:cNvSpPr>
          <p:nvPr/>
        </p:nvSpPr>
        <p:spPr bwMode="auto">
          <a:xfrm>
            <a:off x="685800" y="16700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1219200" y="1717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2004" name="Text Box 20"/>
          <p:cNvSpPr txBox="1">
            <a:spLocks noChangeArrowheads="1"/>
          </p:cNvSpPr>
          <p:nvPr/>
        </p:nvSpPr>
        <p:spPr bwMode="auto">
          <a:xfrm>
            <a:off x="1219200" y="2327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2005" name="Text Box 21"/>
          <p:cNvSpPr txBox="1">
            <a:spLocks noChangeArrowheads="1"/>
          </p:cNvSpPr>
          <p:nvPr/>
        </p:nvSpPr>
        <p:spPr bwMode="auto">
          <a:xfrm>
            <a:off x="1219200" y="2860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2006" name="Text Box 22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2007" name="Text Box 23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2008" name="Text Box 24"/>
          <p:cNvSpPr txBox="1">
            <a:spLocks noChangeArrowheads="1"/>
          </p:cNvSpPr>
          <p:nvPr/>
        </p:nvSpPr>
        <p:spPr bwMode="auto">
          <a:xfrm>
            <a:off x="1219200" y="4308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2009" name="Text Box 25"/>
          <p:cNvSpPr txBox="1">
            <a:spLocks noChangeArrowheads="1"/>
          </p:cNvSpPr>
          <p:nvPr/>
        </p:nvSpPr>
        <p:spPr bwMode="auto">
          <a:xfrm>
            <a:off x="1219200" y="4841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2010" name="Line 26"/>
          <p:cNvSpPr>
            <a:spLocks noChangeShapeType="1"/>
          </p:cNvSpPr>
          <p:nvPr/>
        </p:nvSpPr>
        <p:spPr bwMode="auto">
          <a:xfrm>
            <a:off x="18288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1" name="Line 27"/>
          <p:cNvSpPr>
            <a:spLocks noChangeShapeType="1"/>
          </p:cNvSpPr>
          <p:nvPr/>
        </p:nvSpPr>
        <p:spPr bwMode="auto">
          <a:xfrm>
            <a:off x="685800" y="11588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2" name="Line 28"/>
          <p:cNvSpPr>
            <a:spLocks noChangeShapeType="1"/>
          </p:cNvSpPr>
          <p:nvPr/>
        </p:nvSpPr>
        <p:spPr bwMode="auto">
          <a:xfrm>
            <a:off x="2286000" y="5334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3" name="Text Box 29"/>
          <p:cNvSpPr txBox="1">
            <a:spLocks noChangeArrowheads="1"/>
          </p:cNvSpPr>
          <p:nvPr/>
        </p:nvSpPr>
        <p:spPr bwMode="auto">
          <a:xfrm>
            <a:off x="1901825" y="12080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2014" name="Text Box 30"/>
          <p:cNvSpPr txBox="1">
            <a:spLocks noChangeArrowheads="1"/>
          </p:cNvSpPr>
          <p:nvPr/>
        </p:nvSpPr>
        <p:spPr bwMode="auto">
          <a:xfrm>
            <a:off x="1858963" y="18176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2015" name="Text Box 31"/>
          <p:cNvSpPr txBox="1">
            <a:spLocks noChangeArrowheads="1"/>
          </p:cNvSpPr>
          <p:nvPr/>
        </p:nvSpPr>
        <p:spPr bwMode="auto">
          <a:xfrm>
            <a:off x="1795463" y="24272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2016" name="Text Box 32"/>
          <p:cNvSpPr txBox="1">
            <a:spLocks noChangeArrowheads="1"/>
          </p:cNvSpPr>
          <p:nvPr/>
        </p:nvSpPr>
        <p:spPr bwMode="auto">
          <a:xfrm>
            <a:off x="1797050" y="2884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2017" name="Text Box 33"/>
          <p:cNvSpPr txBox="1">
            <a:spLocks noChangeArrowheads="1"/>
          </p:cNvSpPr>
          <p:nvPr/>
        </p:nvSpPr>
        <p:spPr bwMode="auto">
          <a:xfrm>
            <a:off x="1797050" y="34178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2018" name="Text Box 34"/>
          <p:cNvSpPr txBox="1">
            <a:spLocks noChangeArrowheads="1"/>
          </p:cNvSpPr>
          <p:nvPr/>
        </p:nvSpPr>
        <p:spPr bwMode="auto">
          <a:xfrm>
            <a:off x="1795463" y="3875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2019" name="Text Box 35"/>
          <p:cNvSpPr txBox="1">
            <a:spLocks noChangeArrowheads="1"/>
          </p:cNvSpPr>
          <p:nvPr/>
        </p:nvSpPr>
        <p:spPr bwMode="auto">
          <a:xfrm>
            <a:off x="1797050" y="4332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2020" name="Text Box 36"/>
          <p:cNvSpPr txBox="1">
            <a:spLocks noChangeArrowheads="1"/>
          </p:cNvSpPr>
          <p:nvPr/>
        </p:nvSpPr>
        <p:spPr bwMode="auto">
          <a:xfrm>
            <a:off x="1797050" y="4865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2021" name="Line 37"/>
          <p:cNvSpPr>
            <a:spLocks noChangeShapeType="1"/>
          </p:cNvSpPr>
          <p:nvPr/>
        </p:nvSpPr>
        <p:spPr bwMode="auto">
          <a:xfrm flipV="1">
            <a:off x="2057400" y="4664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2" name="Line 38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3" name="Line 39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4" name="Line 40"/>
          <p:cNvSpPr>
            <a:spLocks noChangeShapeType="1"/>
          </p:cNvSpPr>
          <p:nvPr/>
        </p:nvSpPr>
        <p:spPr bwMode="auto">
          <a:xfrm flipV="1">
            <a:off x="2057400" y="3216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5" name="Line 41"/>
          <p:cNvSpPr>
            <a:spLocks noChangeShapeType="1"/>
          </p:cNvSpPr>
          <p:nvPr/>
        </p:nvSpPr>
        <p:spPr bwMode="auto">
          <a:xfrm flipV="1">
            <a:off x="2057400" y="2682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6" name="Line 42"/>
          <p:cNvSpPr>
            <a:spLocks noChangeShapeType="1"/>
          </p:cNvSpPr>
          <p:nvPr/>
        </p:nvSpPr>
        <p:spPr bwMode="auto">
          <a:xfrm flipV="1">
            <a:off x="2057400" y="2149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7" name="Text Box 43"/>
          <p:cNvSpPr txBox="1">
            <a:spLocks noChangeArrowheads="1"/>
          </p:cNvSpPr>
          <p:nvPr/>
        </p:nvSpPr>
        <p:spPr bwMode="auto">
          <a:xfrm>
            <a:off x="2286000" y="12350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2028" name="Text Box 44"/>
          <p:cNvSpPr txBox="1">
            <a:spLocks noChangeArrowheads="1"/>
          </p:cNvSpPr>
          <p:nvPr/>
        </p:nvSpPr>
        <p:spPr bwMode="auto">
          <a:xfrm>
            <a:off x="2678113" y="12350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2029" name="Text Box 45"/>
          <p:cNvSpPr txBox="1">
            <a:spLocks noChangeArrowheads="1"/>
          </p:cNvSpPr>
          <p:nvPr/>
        </p:nvSpPr>
        <p:spPr bwMode="auto">
          <a:xfrm>
            <a:off x="3211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2030" name="Text Box 46"/>
          <p:cNvSpPr txBox="1">
            <a:spLocks noChangeArrowheads="1"/>
          </p:cNvSpPr>
          <p:nvPr/>
        </p:nvSpPr>
        <p:spPr bwMode="auto">
          <a:xfrm>
            <a:off x="37338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2031" name="Text Box 47"/>
          <p:cNvSpPr txBox="1">
            <a:spLocks noChangeArrowheads="1"/>
          </p:cNvSpPr>
          <p:nvPr/>
        </p:nvSpPr>
        <p:spPr bwMode="auto">
          <a:xfrm>
            <a:off x="41259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2032" name="Text Box 48"/>
          <p:cNvSpPr txBox="1">
            <a:spLocks noChangeArrowheads="1"/>
          </p:cNvSpPr>
          <p:nvPr/>
        </p:nvSpPr>
        <p:spPr bwMode="auto">
          <a:xfrm>
            <a:off x="45720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2033" name="Text Box 49"/>
          <p:cNvSpPr txBox="1">
            <a:spLocks noChangeArrowheads="1"/>
          </p:cNvSpPr>
          <p:nvPr/>
        </p:nvSpPr>
        <p:spPr bwMode="auto">
          <a:xfrm>
            <a:off x="51054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2034" name="Text Box 50"/>
          <p:cNvSpPr txBox="1">
            <a:spLocks noChangeArrowheads="1"/>
          </p:cNvSpPr>
          <p:nvPr/>
        </p:nvSpPr>
        <p:spPr bwMode="auto">
          <a:xfrm>
            <a:off x="55626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2035" name="Text Box 51"/>
          <p:cNvSpPr txBox="1">
            <a:spLocks noChangeArrowheads="1"/>
          </p:cNvSpPr>
          <p:nvPr/>
        </p:nvSpPr>
        <p:spPr bwMode="auto">
          <a:xfrm>
            <a:off x="61071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2036" name="Text Box 52"/>
          <p:cNvSpPr txBox="1">
            <a:spLocks noChangeArrowheads="1"/>
          </p:cNvSpPr>
          <p:nvPr/>
        </p:nvSpPr>
        <p:spPr bwMode="auto">
          <a:xfrm>
            <a:off x="6640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2037" name="Line 53"/>
          <p:cNvSpPr>
            <a:spLocks noChangeShapeType="1"/>
          </p:cNvSpPr>
          <p:nvPr/>
        </p:nvSpPr>
        <p:spPr bwMode="auto">
          <a:xfrm flipH="1">
            <a:off x="6477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38" name="Line 54"/>
          <p:cNvSpPr>
            <a:spLocks noChangeShapeType="1"/>
          </p:cNvSpPr>
          <p:nvPr/>
        </p:nvSpPr>
        <p:spPr bwMode="auto">
          <a:xfrm flipH="1">
            <a:off x="5867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39" name="Line 55"/>
          <p:cNvSpPr>
            <a:spLocks noChangeShapeType="1"/>
          </p:cNvSpPr>
          <p:nvPr/>
        </p:nvSpPr>
        <p:spPr bwMode="auto">
          <a:xfrm flipH="1">
            <a:off x="5410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0" name="Line 56"/>
          <p:cNvSpPr>
            <a:spLocks noChangeShapeType="1"/>
          </p:cNvSpPr>
          <p:nvPr/>
        </p:nvSpPr>
        <p:spPr bwMode="auto">
          <a:xfrm flipH="1">
            <a:off x="4953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1" name="Line 57"/>
          <p:cNvSpPr>
            <a:spLocks noChangeShapeType="1"/>
          </p:cNvSpPr>
          <p:nvPr/>
        </p:nvSpPr>
        <p:spPr bwMode="auto">
          <a:xfrm flipH="1">
            <a:off x="4343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2" name="Line 58"/>
          <p:cNvSpPr>
            <a:spLocks noChangeShapeType="1"/>
          </p:cNvSpPr>
          <p:nvPr/>
        </p:nvSpPr>
        <p:spPr bwMode="auto">
          <a:xfrm flipH="1">
            <a:off x="3962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3" name="Line 59"/>
          <p:cNvSpPr>
            <a:spLocks noChangeShapeType="1"/>
          </p:cNvSpPr>
          <p:nvPr/>
        </p:nvSpPr>
        <p:spPr bwMode="auto">
          <a:xfrm flipH="1">
            <a:off x="3505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4" name="Line 60"/>
          <p:cNvSpPr>
            <a:spLocks noChangeShapeType="1"/>
          </p:cNvSpPr>
          <p:nvPr/>
        </p:nvSpPr>
        <p:spPr bwMode="auto">
          <a:xfrm flipH="1">
            <a:off x="3048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5" name="Line 61"/>
          <p:cNvSpPr>
            <a:spLocks noChangeShapeType="1"/>
          </p:cNvSpPr>
          <p:nvPr/>
        </p:nvSpPr>
        <p:spPr bwMode="auto">
          <a:xfrm flipH="1">
            <a:off x="25146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2338388" y="8128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5800" y="76200"/>
            <a:ext cx="503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strategy (in pictures….)  We start two threads….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2438400" y="1905000"/>
            <a:ext cx="2819400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514600" y="2286000"/>
            <a:ext cx="0" cy="17526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0" y="58674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time the horizontal thread finishes,  it checks to see how far the vertical thread has gotten</a:t>
            </a:r>
          </a:p>
        </p:txBody>
      </p:sp>
    </p:spTree>
    <p:extLst>
      <p:ext uri="{BB962C8B-B14F-4D97-AF65-F5344CB8AC3E}">
        <p14:creationId xmlns:p14="http://schemas.microsoft.com/office/powerpoint/2010/main" val="11494737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"/>
          <p:cNvSpPr>
            <a:spLocks noChangeShapeType="1"/>
          </p:cNvSpPr>
          <p:nvPr/>
        </p:nvSpPr>
        <p:spPr bwMode="auto">
          <a:xfrm>
            <a:off x="685800" y="22828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Line 4"/>
          <p:cNvSpPr>
            <a:spLocks noChangeShapeType="1"/>
          </p:cNvSpPr>
          <p:nvPr/>
        </p:nvSpPr>
        <p:spPr bwMode="auto">
          <a:xfrm>
            <a:off x="685800" y="27924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85800" y="33020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685800" y="38115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685800" y="42195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685800" y="47291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27241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23373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374332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415131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45593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517048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57847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608806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65976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85800" y="16700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1219200" y="1717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219200" y="2327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1219200" y="2860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1219200" y="4308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1219200" y="4841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>
            <a:off x="18288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685800" y="11588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2286000" y="5334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Box 29"/>
          <p:cNvSpPr txBox="1">
            <a:spLocks noChangeArrowheads="1"/>
          </p:cNvSpPr>
          <p:nvPr/>
        </p:nvSpPr>
        <p:spPr bwMode="auto">
          <a:xfrm>
            <a:off x="1901825" y="12080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1858963" y="18176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1795463" y="24272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1797050" y="2884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2" name="Text Box 33"/>
          <p:cNvSpPr txBox="1">
            <a:spLocks noChangeArrowheads="1"/>
          </p:cNvSpPr>
          <p:nvPr/>
        </p:nvSpPr>
        <p:spPr bwMode="auto">
          <a:xfrm>
            <a:off x="1797050" y="34178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3" name="Text Box 34"/>
          <p:cNvSpPr txBox="1">
            <a:spLocks noChangeArrowheads="1"/>
          </p:cNvSpPr>
          <p:nvPr/>
        </p:nvSpPr>
        <p:spPr bwMode="auto">
          <a:xfrm>
            <a:off x="1795463" y="3875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4" name="Text Box 35"/>
          <p:cNvSpPr txBox="1">
            <a:spLocks noChangeArrowheads="1"/>
          </p:cNvSpPr>
          <p:nvPr/>
        </p:nvSpPr>
        <p:spPr bwMode="auto">
          <a:xfrm>
            <a:off x="1797050" y="4332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5" name="Text Box 36"/>
          <p:cNvSpPr txBox="1">
            <a:spLocks noChangeArrowheads="1"/>
          </p:cNvSpPr>
          <p:nvPr/>
        </p:nvSpPr>
        <p:spPr bwMode="auto">
          <a:xfrm>
            <a:off x="1797050" y="4865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6" name="Line 37"/>
          <p:cNvSpPr>
            <a:spLocks noChangeShapeType="1"/>
          </p:cNvSpPr>
          <p:nvPr/>
        </p:nvSpPr>
        <p:spPr bwMode="auto">
          <a:xfrm flipV="1">
            <a:off x="2057400" y="4664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Line 38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" name="Line 40"/>
          <p:cNvSpPr>
            <a:spLocks noChangeShapeType="1"/>
          </p:cNvSpPr>
          <p:nvPr/>
        </p:nvSpPr>
        <p:spPr bwMode="auto">
          <a:xfrm flipV="1">
            <a:off x="2057400" y="3216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" name="Line 41"/>
          <p:cNvSpPr>
            <a:spLocks noChangeShapeType="1"/>
          </p:cNvSpPr>
          <p:nvPr/>
        </p:nvSpPr>
        <p:spPr bwMode="auto">
          <a:xfrm flipV="1">
            <a:off x="2057400" y="2682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42"/>
          <p:cNvSpPr>
            <a:spLocks noChangeShapeType="1"/>
          </p:cNvSpPr>
          <p:nvPr/>
        </p:nvSpPr>
        <p:spPr bwMode="auto">
          <a:xfrm flipV="1">
            <a:off x="2057400" y="2149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Box 43"/>
          <p:cNvSpPr txBox="1">
            <a:spLocks noChangeArrowheads="1"/>
          </p:cNvSpPr>
          <p:nvPr/>
        </p:nvSpPr>
        <p:spPr bwMode="auto">
          <a:xfrm>
            <a:off x="2286000" y="12350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" name="Text Box 44"/>
          <p:cNvSpPr txBox="1">
            <a:spLocks noChangeArrowheads="1"/>
          </p:cNvSpPr>
          <p:nvPr/>
        </p:nvSpPr>
        <p:spPr bwMode="auto">
          <a:xfrm>
            <a:off x="2678113" y="12350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" name="Text Box 45"/>
          <p:cNvSpPr txBox="1">
            <a:spLocks noChangeArrowheads="1"/>
          </p:cNvSpPr>
          <p:nvPr/>
        </p:nvSpPr>
        <p:spPr bwMode="auto">
          <a:xfrm>
            <a:off x="3211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" name="Text Box 46"/>
          <p:cNvSpPr txBox="1">
            <a:spLocks noChangeArrowheads="1"/>
          </p:cNvSpPr>
          <p:nvPr/>
        </p:nvSpPr>
        <p:spPr bwMode="auto">
          <a:xfrm>
            <a:off x="37338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" name="Text Box 47"/>
          <p:cNvSpPr txBox="1">
            <a:spLocks noChangeArrowheads="1"/>
          </p:cNvSpPr>
          <p:nvPr/>
        </p:nvSpPr>
        <p:spPr bwMode="auto">
          <a:xfrm>
            <a:off x="41259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" name="Text Box 48"/>
          <p:cNvSpPr txBox="1">
            <a:spLocks noChangeArrowheads="1"/>
          </p:cNvSpPr>
          <p:nvPr/>
        </p:nvSpPr>
        <p:spPr bwMode="auto">
          <a:xfrm>
            <a:off x="45720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" name="Text Box 49"/>
          <p:cNvSpPr txBox="1">
            <a:spLocks noChangeArrowheads="1"/>
          </p:cNvSpPr>
          <p:nvPr/>
        </p:nvSpPr>
        <p:spPr bwMode="auto">
          <a:xfrm>
            <a:off x="51054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" name="Text Box 50"/>
          <p:cNvSpPr txBox="1">
            <a:spLocks noChangeArrowheads="1"/>
          </p:cNvSpPr>
          <p:nvPr/>
        </p:nvSpPr>
        <p:spPr bwMode="auto">
          <a:xfrm>
            <a:off x="55626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0" name="Text Box 51"/>
          <p:cNvSpPr txBox="1">
            <a:spLocks noChangeArrowheads="1"/>
          </p:cNvSpPr>
          <p:nvPr/>
        </p:nvSpPr>
        <p:spPr bwMode="auto">
          <a:xfrm>
            <a:off x="61071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1" name="Text Box 52"/>
          <p:cNvSpPr txBox="1">
            <a:spLocks noChangeArrowheads="1"/>
          </p:cNvSpPr>
          <p:nvPr/>
        </p:nvSpPr>
        <p:spPr bwMode="auto">
          <a:xfrm>
            <a:off x="6640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2" name="Line 53"/>
          <p:cNvSpPr>
            <a:spLocks noChangeShapeType="1"/>
          </p:cNvSpPr>
          <p:nvPr/>
        </p:nvSpPr>
        <p:spPr bwMode="auto">
          <a:xfrm flipH="1">
            <a:off x="6477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54"/>
          <p:cNvSpPr>
            <a:spLocks noChangeShapeType="1"/>
          </p:cNvSpPr>
          <p:nvPr/>
        </p:nvSpPr>
        <p:spPr bwMode="auto">
          <a:xfrm flipH="1">
            <a:off x="5867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" name="Line 55"/>
          <p:cNvSpPr>
            <a:spLocks noChangeShapeType="1"/>
          </p:cNvSpPr>
          <p:nvPr/>
        </p:nvSpPr>
        <p:spPr bwMode="auto">
          <a:xfrm flipH="1">
            <a:off x="5410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Line 56"/>
          <p:cNvSpPr>
            <a:spLocks noChangeShapeType="1"/>
          </p:cNvSpPr>
          <p:nvPr/>
        </p:nvSpPr>
        <p:spPr bwMode="auto">
          <a:xfrm flipH="1">
            <a:off x="4953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" name="Line 57"/>
          <p:cNvSpPr>
            <a:spLocks noChangeShapeType="1"/>
          </p:cNvSpPr>
          <p:nvPr/>
        </p:nvSpPr>
        <p:spPr bwMode="auto">
          <a:xfrm flipH="1">
            <a:off x="4343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Line 58"/>
          <p:cNvSpPr>
            <a:spLocks noChangeShapeType="1"/>
          </p:cNvSpPr>
          <p:nvPr/>
        </p:nvSpPr>
        <p:spPr bwMode="auto">
          <a:xfrm flipH="1">
            <a:off x="3962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8" name="Line 59"/>
          <p:cNvSpPr>
            <a:spLocks noChangeShapeType="1"/>
          </p:cNvSpPr>
          <p:nvPr/>
        </p:nvSpPr>
        <p:spPr bwMode="auto">
          <a:xfrm flipH="1">
            <a:off x="3505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" name="Line 60"/>
          <p:cNvSpPr>
            <a:spLocks noChangeShapeType="1"/>
          </p:cNvSpPr>
          <p:nvPr/>
        </p:nvSpPr>
        <p:spPr bwMode="auto">
          <a:xfrm flipH="1">
            <a:off x="3048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" name="Line 61"/>
          <p:cNvSpPr>
            <a:spLocks noChangeShapeType="1"/>
          </p:cNvSpPr>
          <p:nvPr/>
        </p:nvSpPr>
        <p:spPr bwMode="auto">
          <a:xfrm flipH="1">
            <a:off x="25146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2338388" y="8128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438400" y="1905000"/>
            <a:ext cx="4648200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514600" y="2438400"/>
            <a:ext cx="0" cy="2819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52400" y="5867400"/>
            <a:ext cx="944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say when the horizontal thread is ready for the next row, the vertical thread </a:t>
            </a:r>
          </a:p>
          <a:p>
            <a:r>
              <a:rPr lang="en-US" dirty="0"/>
              <a:t>has finished the first two columns.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48000" y="2438400"/>
            <a:ext cx="0" cy="2819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505200" y="2438400"/>
            <a:ext cx="0" cy="12192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9070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"/>
          <p:cNvSpPr>
            <a:spLocks noChangeShapeType="1"/>
          </p:cNvSpPr>
          <p:nvPr/>
        </p:nvSpPr>
        <p:spPr bwMode="auto">
          <a:xfrm>
            <a:off x="685800" y="22828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Line 4"/>
          <p:cNvSpPr>
            <a:spLocks noChangeShapeType="1"/>
          </p:cNvSpPr>
          <p:nvPr/>
        </p:nvSpPr>
        <p:spPr bwMode="auto">
          <a:xfrm>
            <a:off x="685800" y="27924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85800" y="33020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685800" y="38115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685800" y="42195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685800" y="47291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27241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23373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374332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415131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45593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517048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57847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608806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65976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85800" y="16700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1219200" y="1717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219200" y="2327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1219200" y="2860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1219200" y="4308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1219200" y="4841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>
            <a:off x="18288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685800" y="11588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2286000" y="5334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Box 29"/>
          <p:cNvSpPr txBox="1">
            <a:spLocks noChangeArrowheads="1"/>
          </p:cNvSpPr>
          <p:nvPr/>
        </p:nvSpPr>
        <p:spPr bwMode="auto">
          <a:xfrm>
            <a:off x="1901825" y="12080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1858963" y="18176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1795463" y="24272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1797050" y="2884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2" name="Text Box 33"/>
          <p:cNvSpPr txBox="1">
            <a:spLocks noChangeArrowheads="1"/>
          </p:cNvSpPr>
          <p:nvPr/>
        </p:nvSpPr>
        <p:spPr bwMode="auto">
          <a:xfrm>
            <a:off x="1797050" y="34178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3" name="Text Box 34"/>
          <p:cNvSpPr txBox="1">
            <a:spLocks noChangeArrowheads="1"/>
          </p:cNvSpPr>
          <p:nvPr/>
        </p:nvSpPr>
        <p:spPr bwMode="auto">
          <a:xfrm>
            <a:off x="1795463" y="3875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4" name="Text Box 35"/>
          <p:cNvSpPr txBox="1">
            <a:spLocks noChangeArrowheads="1"/>
          </p:cNvSpPr>
          <p:nvPr/>
        </p:nvSpPr>
        <p:spPr bwMode="auto">
          <a:xfrm>
            <a:off x="1797050" y="4332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5" name="Text Box 36"/>
          <p:cNvSpPr txBox="1">
            <a:spLocks noChangeArrowheads="1"/>
          </p:cNvSpPr>
          <p:nvPr/>
        </p:nvSpPr>
        <p:spPr bwMode="auto">
          <a:xfrm>
            <a:off x="1797050" y="4865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6" name="Line 37"/>
          <p:cNvSpPr>
            <a:spLocks noChangeShapeType="1"/>
          </p:cNvSpPr>
          <p:nvPr/>
        </p:nvSpPr>
        <p:spPr bwMode="auto">
          <a:xfrm flipV="1">
            <a:off x="2057400" y="4664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Line 38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" name="Line 40"/>
          <p:cNvSpPr>
            <a:spLocks noChangeShapeType="1"/>
          </p:cNvSpPr>
          <p:nvPr/>
        </p:nvSpPr>
        <p:spPr bwMode="auto">
          <a:xfrm flipV="1">
            <a:off x="2057400" y="3216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" name="Line 41"/>
          <p:cNvSpPr>
            <a:spLocks noChangeShapeType="1"/>
          </p:cNvSpPr>
          <p:nvPr/>
        </p:nvSpPr>
        <p:spPr bwMode="auto">
          <a:xfrm flipV="1">
            <a:off x="2057400" y="2682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42"/>
          <p:cNvSpPr>
            <a:spLocks noChangeShapeType="1"/>
          </p:cNvSpPr>
          <p:nvPr/>
        </p:nvSpPr>
        <p:spPr bwMode="auto">
          <a:xfrm flipV="1">
            <a:off x="2057400" y="2149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Box 43"/>
          <p:cNvSpPr txBox="1">
            <a:spLocks noChangeArrowheads="1"/>
          </p:cNvSpPr>
          <p:nvPr/>
        </p:nvSpPr>
        <p:spPr bwMode="auto">
          <a:xfrm>
            <a:off x="2286000" y="12350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" name="Text Box 44"/>
          <p:cNvSpPr txBox="1">
            <a:spLocks noChangeArrowheads="1"/>
          </p:cNvSpPr>
          <p:nvPr/>
        </p:nvSpPr>
        <p:spPr bwMode="auto">
          <a:xfrm>
            <a:off x="2678113" y="12350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" name="Text Box 45"/>
          <p:cNvSpPr txBox="1">
            <a:spLocks noChangeArrowheads="1"/>
          </p:cNvSpPr>
          <p:nvPr/>
        </p:nvSpPr>
        <p:spPr bwMode="auto">
          <a:xfrm>
            <a:off x="3211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" name="Text Box 46"/>
          <p:cNvSpPr txBox="1">
            <a:spLocks noChangeArrowheads="1"/>
          </p:cNvSpPr>
          <p:nvPr/>
        </p:nvSpPr>
        <p:spPr bwMode="auto">
          <a:xfrm>
            <a:off x="37338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" name="Text Box 47"/>
          <p:cNvSpPr txBox="1">
            <a:spLocks noChangeArrowheads="1"/>
          </p:cNvSpPr>
          <p:nvPr/>
        </p:nvSpPr>
        <p:spPr bwMode="auto">
          <a:xfrm>
            <a:off x="41259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" name="Text Box 48"/>
          <p:cNvSpPr txBox="1">
            <a:spLocks noChangeArrowheads="1"/>
          </p:cNvSpPr>
          <p:nvPr/>
        </p:nvSpPr>
        <p:spPr bwMode="auto">
          <a:xfrm>
            <a:off x="45720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" name="Text Box 49"/>
          <p:cNvSpPr txBox="1">
            <a:spLocks noChangeArrowheads="1"/>
          </p:cNvSpPr>
          <p:nvPr/>
        </p:nvSpPr>
        <p:spPr bwMode="auto">
          <a:xfrm>
            <a:off x="51054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" name="Text Box 50"/>
          <p:cNvSpPr txBox="1">
            <a:spLocks noChangeArrowheads="1"/>
          </p:cNvSpPr>
          <p:nvPr/>
        </p:nvSpPr>
        <p:spPr bwMode="auto">
          <a:xfrm>
            <a:off x="55626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0" name="Text Box 51"/>
          <p:cNvSpPr txBox="1">
            <a:spLocks noChangeArrowheads="1"/>
          </p:cNvSpPr>
          <p:nvPr/>
        </p:nvSpPr>
        <p:spPr bwMode="auto">
          <a:xfrm>
            <a:off x="61071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1" name="Text Box 52"/>
          <p:cNvSpPr txBox="1">
            <a:spLocks noChangeArrowheads="1"/>
          </p:cNvSpPr>
          <p:nvPr/>
        </p:nvSpPr>
        <p:spPr bwMode="auto">
          <a:xfrm>
            <a:off x="6640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2" name="Line 53"/>
          <p:cNvSpPr>
            <a:spLocks noChangeShapeType="1"/>
          </p:cNvSpPr>
          <p:nvPr/>
        </p:nvSpPr>
        <p:spPr bwMode="auto">
          <a:xfrm flipH="1">
            <a:off x="6477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54"/>
          <p:cNvSpPr>
            <a:spLocks noChangeShapeType="1"/>
          </p:cNvSpPr>
          <p:nvPr/>
        </p:nvSpPr>
        <p:spPr bwMode="auto">
          <a:xfrm flipH="1">
            <a:off x="5867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" name="Line 55"/>
          <p:cNvSpPr>
            <a:spLocks noChangeShapeType="1"/>
          </p:cNvSpPr>
          <p:nvPr/>
        </p:nvSpPr>
        <p:spPr bwMode="auto">
          <a:xfrm flipH="1">
            <a:off x="5410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Line 56"/>
          <p:cNvSpPr>
            <a:spLocks noChangeShapeType="1"/>
          </p:cNvSpPr>
          <p:nvPr/>
        </p:nvSpPr>
        <p:spPr bwMode="auto">
          <a:xfrm flipH="1">
            <a:off x="4953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" name="Line 57"/>
          <p:cNvSpPr>
            <a:spLocks noChangeShapeType="1"/>
          </p:cNvSpPr>
          <p:nvPr/>
        </p:nvSpPr>
        <p:spPr bwMode="auto">
          <a:xfrm flipH="1">
            <a:off x="4343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Line 58"/>
          <p:cNvSpPr>
            <a:spLocks noChangeShapeType="1"/>
          </p:cNvSpPr>
          <p:nvPr/>
        </p:nvSpPr>
        <p:spPr bwMode="auto">
          <a:xfrm flipH="1">
            <a:off x="3962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8" name="Line 59"/>
          <p:cNvSpPr>
            <a:spLocks noChangeShapeType="1"/>
          </p:cNvSpPr>
          <p:nvPr/>
        </p:nvSpPr>
        <p:spPr bwMode="auto">
          <a:xfrm flipH="1">
            <a:off x="3505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" name="Line 60"/>
          <p:cNvSpPr>
            <a:spLocks noChangeShapeType="1"/>
          </p:cNvSpPr>
          <p:nvPr/>
        </p:nvSpPr>
        <p:spPr bwMode="auto">
          <a:xfrm flipH="1">
            <a:off x="3048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" name="Line 61"/>
          <p:cNvSpPr>
            <a:spLocks noChangeShapeType="1"/>
          </p:cNvSpPr>
          <p:nvPr/>
        </p:nvSpPr>
        <p:spPr bwMode="auto">
          <a:xfrm flipH="1">
            <a:off x="25146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2338388" y="8128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438400" y="1905000"/>
            <a:ext cx="4648200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514600" y="2438400"/>
            <a:ext cx="0" cy="2819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52400" y="58674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next row doesn’t have to repeat the work of the vertical threads, saving time…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3048000" y="2438400"/>
            <a:ext cx="0" cy="2819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3505200" y="2438400"/>
            <a:ext cx="0" cy="12192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886200" y="2514600"/>
            <a:ext cx="3048000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8468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"/>
          <p:cNvSpPr>
            <a:spLocks noChangeShapeType="1"/>
          </p:cNvSpPr>
          <p:nvPr/>
        </p:nvSpPr>
        <p:spPr bwMode="auto">
          <a:xfrm>
            <a:off x="685800" y="22828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Line 4"/>
          <p:cNvSpPr>
            <a:spLocks noChangeShapeType="1"/>
          </p:cNvSpPr>
          <p:nvPr/>
        </p:nvSpPr>
        <p:spPr bwMode="auto">
          <a:xfrm>
            <a:off x="685800" y="27924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85800" y="33020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685800" y="38115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685800" y="42195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685800" y="47291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27241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23373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374332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415131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45593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517048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57847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608806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65976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85800" y="16700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1219200" y="1717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219200" y="2327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1219200" y="2860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1219200" y="4308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1219200" y="4841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>
            <a:off x="18288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685800" y="11588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2286000" y="5334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Box 29"/>
          <p:cNvSpPr txBox="1">
            <a:spLocks noChangeArrowheads="1"/>
          </p:cNvSpPr>
          <p:nvPr/>
        </p:nvSpPr>
        <p:spPr bwMode="auto">
          <a:xfrm>
            <a:off x="1901825" y="12080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1858963" y="18176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1795463" y="24272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1797050" y="2884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2" name="Text Box 33"/>
          <p:cNvSpPr txBox="1">
            <a:spLocks noChangeArrowheads="1"/>
          </p:cNvSpPr>
          <p:nvPr/>
        </p:nvSpPr>
        <p:spPr bwMode="auto">
          <a:xfrm>
            <a:off x="1797050" y="34178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3" name="Text Box 34"/>
          <p:cNvSpPr txBox="1">
            <a:spLocks noChangeArrowheads="1"/>
          </p:cNvSpPr>
          <p:nvPr/>
        </p:nvSpPr>
        <p:spPr bwMode="auto">
          <a:xfrm>
            <a:off x="1795463" y="3875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4" name="Text Box 35"/>
          <p:cNvSpPr txBox="1">
            <a:spLocks noChangeArrowheads="1"/>
          </p:cNvSpPr>
          <p:nvPr/>
        </p:nvSpPr>
        <p:spPr bwMode="auto">
          <a:xfrm>
            <a:off x="1797050" y="4332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5" name="Text Box 36"/>
          <p:cNvSpPr txBox="1">
            <a:spLocks noChangeArrowheads="1"/>
          </p:cNvSpPr>
          <p:nvPr/>
        </p:nvSpPr>
        <p:spPr bwMode="auto">
          <a:xfrm>
            <a:off x="1797050" y="4865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6" name="Line 37"/>
          <p:cNvSpPr>
            <a:spLocks noChangeShapeType="1"/>
          </p:cNvSpPr>
          <p:nvPr/>
        </p:nvSpPr>
        <p:spPr bwMode="auto">
          <a:xfrm flipV="1">
            <a:off x="2057400" y="4664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Line 38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" name="Line 40"/>
          <p:cNvSpPr>
            <a:spLocks noChangeShapeType="1"/>
          </p:cNvSpPr>
          <p:nvPr/>
        </p:nvSpPr>
        <p:spPr bwMode="auto">
          <a:xfrm flipV="1">
            <a:off x="2057400" y="3216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" name="Line 41"/>
          <p:cNvSpPr>
            <a:spLocks noChangeShapeType="1"/>
          </p:cNvSpPr>
          <p:nvPr/>
        </p:nvSpPr>
        <p:spPr bwMode="auto">
          <a:xfrm flipV="1">
            <a:off x="2057400" y="2682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42"/>
          <p:cNvSpPr>
            <a:spLocks noChangeShapeType="1"/>
          </p:cNvSpPr>
          <p:nvPr/>
        </p:nvSpPr>
        <p:spPr bwMode="auto">
          <a:xfrm flipV="1">
            <a:off x="2057400" y="2149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Box 43"/>
          <p:cNvSpPr txBox="1">
            <a:spLocks noChangeArrowheads="1"/>
          </p:cNvSpPr>
          <p:nvPr/>
        </p:nvSpPr>
        <p:spPr bwMode="auto">
          <a:xfrm>
            <a:off x="2286000" y="12350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" name="Text Box 44"/>
          <p:cNvSpPr txBox="1">
            <a:spLocks noChangeArrowheads="1"/>
          </p:cNvSpPr>
          <p:nvPr/>
        </p:nvSpPr>
        <p:spPr bwMode="auto">
          <a:xfrm>
            <a:off x="2678113" y="12350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" name="Text Box 45"/>
          <p:cNvSpPr txBox="1">
            <a:spLocks noChangeArrowheads="1"/>
          </p:cNvSpPr>
          <p:nvPr/>
        </p:nvSpPr>
        <p:spPr bwMode="auto">
          <a:xfrm>
            <a:off x="3211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" name="Text Box 46"/>
          <p:cNvSpPr txBox="1">
            <a:spLocks noChangeArrowheads="1"/>
          </p:cNvSpPr>
          <p:nvPr/>
        </p:nvSpPr>
        <p:spPr bwMode="auto">
          <a:xfrm>
            <a:off x="37338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" name="Text Box 47"/>
          <p:cNvSpPr txBox="1">
            <a:spLocks noChangeArrowheads="1"/>
          </p:cNvSpPr>
          <p:nvPr/>
        </p:nvSpPr>
        <p:spPr bwMode="auto">
          <a:xfrm>
            <a:off x="41259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" name="Text Box 48"/>
          <p:cNvSpPr txBox="1">
            <a:spLocks noChangeArrowheads="1"/>
          </p:cNvSpPr>
          <p:nvPr/>
        </p:nvSpPr>
        <p:spPr bwMode="auto">
          <a:xfrm>
            <a:off x="45720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" name="Text Box 49"/>
          <p:cNvSpPr txBox="1">
            <a:spLocks noChangeArrowheads="1"/>
          </p:cNvSpPr>
          <p:nvPr/>
        </p:nvSpPr>
        <p:spPr bwMode="auto">
          <a:xfrm>
            <a:off x="51054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" name="Text Box 50"/>
          <p:cNvSpPr txBox="1">
            <a:spLocks noChangeArrowheads="1"/>
          </p:cNvSpPr>
          <p:nvPr/>
        </p:nvSpPr>
        <p:spPr bwMode="auto">
          <a:xfrm>
            <a:off x="55626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0" name="Text Box 51"/>
          <p:cNvSpPr txBox="1">
            <a:spLocks noChangeArrowheads="1"/>
          </p:cNvSpPr>
          <p:nvPr/>
        </p:nvSpPr>
        <p:spPr bwMode="auto">
          <a:xfrm>
            <a:off x="61071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1" name="Text Box 52"/>
          <p:cNvSpPr txBox="1">
            <a:spLocks noChangeArrowheads="1"/>
          </p:cNvSpPr>
          <p:nvPr/>
        </p:nvSpPr>
        <p:spPr bwMode="auto">
          <a:xfrm>
            <a:off x="6640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2" name="Line 53"/>
          <p:cNvSpPr>
            <a:spLocks noChangeShapeType="1"/>
          </p:cNvSpPr>
          <p:nvPr/>
        </p:nvSpPr>
        <p:spPr bwMode="auto">
          <a:xfrm flipH="1">
            <a:off x="6477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54"/>
          <p:cNvSpPr>
            <a:spLocks noChangeShapeType="1"/>
          </p:cNvSpPr>
          <p:nvPr/>
        </p:nvSpPr>
        <p:spPr bwMode="auto">
          <a:xfrm flipH="1">
            <a:off x="5867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" name="Line 55"/>
          <p:cNvSpPr>
            <a:spLocks noChangeShapeType="1"/>
          </p:cNvSpPr>
          <p:nvPr/>
        </p:nvSpPr>
        <p:spPr bwMode="auto">
          <a:xfrm flipH="1">
            <a:off x="5410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Line 56"/>
          <p:cNvSpPr>
            <a:spLocks noChangeShapeType="1"/>
          </p:cNvSpPr>
          <p:nvPr/>
        </p:nvSpPr>
        <p:spPr bwMode="auto">
          <a:xfrm flipH="1">
            <a:off x="4953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" name="Line 57"/>
          <p:cNvSpPr>
            <a:spLocks noChangeShapeType="1"/>
          </p:cNvSpPr>
          <p:nvPr/>
        </p:nvSpPr>
        <p:spPr bwMode="auto">
          <a:xfrm flipH="1">
            <a:off x="4343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Line 58"/>
          <p:cNvSpPr>
            <a:spLocks noChangeShapeType="1"/>
          </p:cNvSpPr>
          <p:nvPr/>
        </p:nvSpPr>
        <p:spPr bwMode="auto">
          <a:xfrm flipH="1">
            <a:off x="3962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8" name="Line 59"/>
          <p:cNvSpPr>
            <a:spLocks noChangeShapeType="1"/>
          </p:cNvSpPr>
          <p:nvPr/>
        </p:nvSpPr>
        <p:spPr bwMode="auto">
          <a:xfrm flipH="1">
            <a:off x="3505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" name="Line 60"/>
          <p:cNvSpPr>
            <a:spLocks noChangeShapeType="1"/>
          </p:cNvSpPr>
          <p:nvPr/>
        </p:nvSpPr>
        <p:spPr bwMode="auto">
          <a:xfrm flipH="1">
            <a:off x="3048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" name="Line 61"/>
          <p:cNvSpPr>
            <a:spLocks noChangeShapeType="1"/>
          </p:cNvSpPr>
          <p:nvPr/>
        </p:nvSpPr>
        <p:spPr bwMode="auto">
          <a:xfrm flipH="1">
            <a:off x="25146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2338388" y="8128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438400" y="1905000"/>
            <a:ext cx="4648200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514600" y="2438400"/>
            <a:ext cx="0" cy="2819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52400" y="58674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Likewise, vertical thread can start the next column at a lower point in the grid…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3048000" y="2438400"/>
            <a:ext cx="0" cy="2819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3505200" y="2438400"/>
            <a:ext cx="0" cy="28956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886200" y="2514600"/>
            <a:ext cx="3048000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3962400" y="3048000"/>
            <a:ext cx="1524000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962400" y="3429000"/>
            <a:ext cx="0" cy="1828800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14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0"/>
            <a:ext cx="684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Grab some random (ion channel pore)  protein alignment off the web…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381000"/>
            <a:ext cx="55435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209800"/>
            <a:ext cx="3429000" cy="436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76200"/>
            <a:ext cx="108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code….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990600"/>
            <a:ext cx="7950352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85800" y="5334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constructor for our Worker class…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352800" y="4953000"/>
            <a:ext cx="838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14800" y="4724400"/>
            <a:ext cx="4783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Could have just as easily used a </a:t>
            </a:r>
            <a:r>
              <a:rPr lang="en-US" dirty="0" err="1"/>
              <a:t>CountDownLatch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1818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3400"/>
            <a:ext cx="8894041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 flipH="1">
            <a:off x="457200" y="152400"/>
            <a:ext cx="665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run method showing the horizontal thread….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30" y="6096000"/>
            <a:ext cx="789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synchronized {</a:t>
            </a:r>
            <a:r>
              <a:rPr lang="en-US" dirty="0" err="1"/>
              <a:t>cels</a:t>
            </a:r>
            <a:r>
              <a:rPr lang="en-US" dirty="0"/>
              <a:t>} make sure we grab and publish our results after each row…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048000" y="5334000"/>
            <a:ext cx="457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05200" y="5486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Communicate to the vertical thread where it can start</a:t>
            </a:r>
          </a:p>
        </p:txBody>
      </p:sp>
    </p:spTree>
    <p:extLst>
      <p:ext uri="{BB962C8B-B14F-4D97-AF65-F5344CB8AC3E}">
        <p14:creationId xmlns:p14="http://schemas.microsoft.com/office/powerpoint/2010/main" val="30573231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76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here is the vertical thread….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66750"/>
            <a:ext cx="8181975" cy="603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2366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87868"/>
            <a:ext cx="4800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cleanup code at the end of the run method…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209800"/>
            <a:ext cx="68580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3124200" y="1676400"/>
            <a:ext cx="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67000" y="1219200"/>
            <a:ext cx="302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any thread dies, they all die!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657600" y="3962400"/>
            <a:ext cx="25146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62400" y="4495800"/>
            <a:ext cx="43075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This synchronized is not really necessary</a:t>
            </a:r>
          </a:p>
          <a:p>
            <a:r>
              <a:rPr lang="en-US" sz="1600" dirty="0"/>
              <a:t>(we published at the end of each double for loop)</a:t>
            </a:r>
          </a:p>
          <a:p>
            <a:r>
              <a:rPr lang="en-US" sz="1600" dirty="0"/>
              <a:t>but  will only trigger two additional locks</a:t>
            </a:r>
          </a:p>
          <a:p>
            <a:r>
              <a:rPr lang="en-US" sz="1600" dirty="0"/>
              <a:t>(one as each thread terminates) so doesn’t </a:t>
            </a:r>
          </a:p>
          <a:p>
            <a:r>
              <a:rPr lang="en-US" sz="1600" dirty="0"/>
              <a:t>really cost us that much…</a:t>
            </a:r>
          </a:p>
        </p:txBody>
      </p:sp>
    </p:spTree>
    <p:extLst>
      <p:ext uri="{BB962C8B-B14F-4D97-AF65-F5344CB8AC3E}">
        <p14:creationId xmlns:p14="http://schemas.microsoft.com/office/powerpoint/2010/main" val="17238631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524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just need to kick off and wait for these threads….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762000"/>
            <a:ext cx="869297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 flipV="1">
            <a:off x="1066800" y="54864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3400" y="5650468"/>
            <a:ext cx="899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sure we see what the threads have published!</a:t>
            </a:r>
          </a:p>
        </p:txBody>
      </p:sp>
    </p:spTree>
    <p:extLst>
      <p:ext uri="{BB962C8B-B14F-4D97-AF65-F5344CB8AC3E}">
        <p14:creationId xmlns:p14="http://schemas.microsoft.com/office/powerpoint/2010/main" val="16710886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28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testing on some file with 2 (longish ) sequences…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51816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allow a “burn-in” doing the alignment 5 times and then take 10 times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066800"/>
            <a:ext cx="800600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85461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76200"/>
            <a:ext cx="3906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core machine (4 logical processors)</a:t>
            </a:r>
          </a:p>
          <a:p>
            <a:endParaRPr lang="en-US" dirty="0"/>
          </a:p>
          <a:p>
            <a:r>
              <a:rPr lang="en-US" dirty="0"/>
              <a:t>	Multi-threaded: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67735"/>
            <a:ext cx="9159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Multi-threaded: </a:t>
            </a:r>
            <a:r>
              <a:rPr lang="en-US" sz="1200" dirty="0">
                <a:hlinkClick r:id="rId2"/>
              </a:rPr>
              <a:t>https://github.com/afodor/metagenomicsTools/blob/master/src/dynamicProgramming/NeedlemanWunschMultiThreaded.java</a:t>
            </a:r>
            <a:endParaRPr lang="en-US" sz="1200" dirty="0"/>
          </a:p>
          <a:p>
            <a:r>
              <a:rPr lang="en-US" sz="1200" dirty="0"/>
              <a:t>Single-threaded: </a:t>
            </a:r>
            <a:r>
              <a:rPr lang="en-US" sz="1200" dirty="0">
                <a:hlinkClick r:id="rId3"/>
              </a:rPr>
              <a:t>https://github.com/afodor/metagenomicsTools/blob/master/src/dynamicProgramming/NeedlemanWunsch.java</a:t>
            </a:r>
            <a:endParaRPr lang="en-US" sz="1200" dirty="0"/>
          </a:p>
          <a:p>
            <a:r>
              <a:rPr lang="en-US" sz="1200" dirty="0"/>
              <a:t>Test file: https://github.com/afodor/metagenomicsTools/blob/master/src/dynamicProgramming/sequence.fasta</a:t>
            </a: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990600"/>
            <a:ext cx="435292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13596" y="4953000"/>
            <a:ext cx="83208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Almost 4X speed-up!  I have no good explanation of why the speed up is more than 2X.</a:t>
            </a:r>
          </a:p>
          <a:p>
            <a:r>
              <a:rPr lang="en-US" dirty="0"/>
              <a:t>Likely, some complex interaction with the multi-threaded garbage collector..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5715000"/>
            <a:ext cx="752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(Just running one trial, it looks like the speed up is closer to </a:t>
            </a:r>
            <a:r>
              <a:rPr lang="en-US"/>
              <a:t>the expected </a:t>
            </a:r>
            <a:r>
              <a:rPr lang="en-US" dirty="0"/>
              <a:t>50%)</a:t>
            </a:r>
          </a:p>
        </p:txBody>
      </p:sp>
    </p:spTree>
    <p:extLst>
      <p:ext uri="{BB962C8B-B14F-4D97-AF65-F5344CB8AC3E}">
        <p14:creationId xmlns:p14="http://schemas.microsoft.com/office/powerpoint/2010/main" val="4020616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8925" y="2057400"/>
            <a:ext cx="227647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89255" y="304800"/>
            <a:ext cx="61115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random model:</a:t>
            </a:r>
          </a:p>
          <a:p>
            <a:r>
              <a:rPr lang="en-US" dirty="0"/>
              <a:t>	A 20-sided die that “rolls” an Alanine ~6% of the time</a:t>
            </a:r>
          </a:p>
          <a:p>
            <a:r>
              <a:rPr lang="en-US" dirty="0"/>
              <a:t>	                                                  a </a:t>
            </a:r>
            <a:r>
              <a:rPr lang="en-US" dirty="0" err="1"/>
              <a:t>Cys</a:t>
            </a:r>
            <a:r>
              <a:rPr lang="en-US" dirty="0"/>
              <a:t> ~1.9% of the time</a:t>
            </a:r>
          </a:p>
          <a:p>
            <a:r>
              <a:rPr lang="en-US" dirty="0"/>
              <a:t>			               and so forth</a:t>
            </a:r>
          </a:p>
          <a:p>
            <a:endParaRPr lang="en-US" dirty="0"/>
          </a:p>
          <a:p>
            <a:r>
              <a:rPr lang="en-US" dirty="0"/>
              <a:t>(since Alanine is ~6% of the residues, </a:t>
            </a:r>
            <a:r>
              <a:rPr lang="en-US" dirty="0" err="1"/>
              <a:t>Cys</a:t>
            </a:r>
            <a:r>
              <a:rPr lang="en-US" dirty="0"/>
              <a:t> is ~1.9% and so forth)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362200"/>
            <a:ext cx="4155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p(</a:t>
            </a:r>
            <a:r>
              <a:rPr lang="en-US" dirty="0" err="1"/>
              <a:t>sequence|Random</a:t>
            </a:r>
            <a:r>
              <a:rPr lang="en-US" dirty="0"/>
              <a:t> model) = </a:t>
            </a:r>
          </a:p>
          <a:p>
            <a:r>
              <a:rPr lang="en-US" dirty="0"/>
              <a:t>	the product of all the dice rolls…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172200" y="22098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15000" y="199286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</a:t>
            </a:r>
            <a:r>
              <a:rPr lang="en-US" baseline="-25000" dirty="0" err="1"/>
              <a:t>A</a:t>
            </a:r>
            <a:endParaRPr lang="en-US" baseline="-250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172200" y="25146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15000" y="24500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5715000" y="222146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172200" y="23622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800" y="3733800"/>
            <a:ext cx="5077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should look familiar!  </a:t>
            </a:r>
          </a:p>
          <a:p>
            <a:r>
              <a:rPr lang="en-US" dirty="0"/>
              <a:t>It is closely related to the results of your homework!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4008</Words>
  <Application>Microsoft Office PowerPoint</Application>
  <PresentationFormat>On-screen Show (4:3)</PresentationFormat>
  <Paragraphs>1089</Paragraphs>
  <Slides>86</Slides>
  <Notes>72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Calibri</vt:lpstr>
      <vt:lpstr>Courier New</vt:lpstr>
      <vt:lpstr>Office Theme</vt:lpstr>
      <vt:lpstr>Bitmap Image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afodor</cp:lastModifiedBy>
  <cp:revision>148</cp:revision>
  <dcterms:created xsi:type="dcterms:W3CDTF">2006-08-16T00:00:00Z</dcterms:created>
  <dcterms:modified xsi:type="dcterms:W3CDTF">2016-12-05T14:25:42Z</dcterms:modified>
</cp:coreProperties>
</file>